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73" r:id="rId16"/>
    <p:sldId id="274" r:id="rId17"/>
    <p:sldId id="275" r:id="rId18"/>
    <p:sldId id="268" r:id="rId19"/>
    <p:sldId id="269" r:id="rId20"/>
    <p:sldId id="270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Tulburarea opoziționist sfidătoare – un diagnostic medical sau greșeli educaționale?</a:t>
            </a:r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676027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Ce este TOS și cum ajunge astfel un copil?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/>
              <a:t>Criterii diagnostice</a:t>
            </a:r>
          </a:p>
          <a:p>
            <a:r>
              <a:rPr lang="ro-RO" dirty="0"/>
              <a:t>A. Un pattern de dispoziție iritată/furioasă, comportament opoziționist, vindicativ, cu o durată de cel puțin 6 luni așa cum este evidențiat de cel puțin 4 simptome din oricare dintre următoarele categorii:</a:t>
            </a:r>
          </a:p>
          <a:p>
            <a:r>
              <a:rPr lang="ro-RO" b="1" dirty="0"/>
              <a:t>Dispoziție supărată/iritată</a:t>
            </a:r>
          </a:p>
          <a:p>
            <a:r>
              <a:rPr lang="ro-RO" dirty="0"/>
              <a:t>1. Își pierde des cumpătul</a:t>
            </a:r>
          </a:p>
          <a:p>
            <a:r>
              <a:rPr lang="ro-RO" dirty="0"/>
              <a:t>2. Este foarte ușor de enervat</a:t>
            </a:r>
          </a:p>
          <a:p>
            <a:r>
              <a:rPr lang="ro-RO" dirty="0"/>
              <a:t>3. Este, de obicei, mânios și plin de resentimente.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613571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Ce este TOS și cum ajunge astfel un copil?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/>
              <a:t>Comportament sfidător</a:t>
            </a:r>
          </a:p>
          <a:p>
            <a:r>
              <a:rPr lang="ro-RO" dirty="0"/>
              <a:t>4. Adesea se ceartă cu figuri ale autorității (de ex, educatori, profesori) sau cu adulții, în general.</a:t>
            </a:r>
          </a:p>
          <a:p>
            <a:r>
              <a:rPr lang="ro-RO" dirty="0"/>
              <a:t>5. De obicei desfid regulile sau refuză să li se conformeze</a:t>
            </a:r>
          </a:p>
          <a:p>
            <a:r>
              <a:rPr lang="ro-RO" dirty="0"/>
              <a:t>6. Adesea îi enervează în mod deliberat pe ceilalți</a:t>
            </a:r>
          </a:p>
          <a:p>
            <a:r>
              <a:rPr lang="ro-RO" dirty="0"/>
              <a:t>7. Adesea blamează pe ceilalți pentru greșelile lor.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1102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Ce este TOS și cum ajunge astfel un copil?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/>
              <a:t>Vindicativitate (a fi revendicativ)</a:t>
            </a:r>
          </a:p>
          <a:p>
            <a:r>
              <a:rPr lang="ro-RO" dirty="0"/>
              <a:t>A fost revendicativ sau dușmănos de cel puțin de două ori în ultimele 6 luni.</a:t>
            </a:r>
          </a:p>
          <a:p>
            <a:r>
              <a:rPr lang="ro-RO" dirty="0"/>
              <a:t>B. Pertubarea comportamentului se asociază cu distress al individului sau al altora în contextul social proximal, sau are impact negativ asupra unei arii de funcționare - școlar, social, familial etc.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7862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Cum se poartă acest copil?</a:t>
            </a:r>
            <a:br>
              <a:rPr lang="ro-RO" dirty="0"/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 smtClean="0"/>
              <a:t>1</a:t>
            </a:r>
            <a:r>
              <a:rPr lang="ro-RO" b="1" dirty="0"/>
              <a:t>. Copilul pare adesea a fi greu de controlat și dirijat</a:t>
            </a:r>
          </a:p>
          <a:p>
            <a:r>
              <a:rPr lang="ro-RO" b="1" dirty="0"/>
              <a:t>- </a:t>
            </a:r>
            <a:r>
              <a:rPr lang="ro-RO" dirty="0"/>
              <a:t>la vârsta de 4 ani nu respectă regulile, orele de somn sau de masă, </a:t>
            </a:r>
            <a:r>
              <a:rPr lang="ro-RO" i="1" dirty="0"/>
              <a:t>trebuie să-l chemi mereu pentru că nu vrea să vină când i se spune</a:t>
            </a:r>
          </a:p>
          <a:p>
            <a:r>
              <a:rPr lang="ro-RO" dirty="0"/>
              <a:t>- refuză să mănânce și are frecvente crize de încăpățânare.</a:t>
            </a:r>
          </a:p>
          <a:p>
            <a:r>
              <a:rPr lang="ro-RO" dirty="0"/>
              <a:t>- refuză să meargă la culcare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398701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Cum se poartă acest copil?</a:t>
            </a:r>
            <a:br>
              <a:rPr lang="ro-RO" dirty="0"/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/>
              <a:t>2. Tolerează cu greu frustrarea</a:t>
            </a:r>
          </a:p>
          <a:p>
            <a:r>
              <a:rPr lang="ro-RO" b="1" dirty="0"/>
              <a:t>- </a:t>
            </a:r>
            <a:r>
              <a:rPr lang="ro-RO" dirty="0"/>
              <a:t>când este refuzat, adesea se înfurie și plânge sau țipă</a:t>
            </a:r>
          </a:p>
          <a:p>
            <a:r>
              <a:rPr lang="ro-RO" b="1" dirty="0"/>
              <a:t>- </a:t>
            </a:r>
            <a:r>
              <a:rPr lang="ro-RO" dirty="0"/>
              <a:t>părinții spun adesea că </a:t>
            </a:r>
            <a:r>
              <a:rPr lang="ro-RO" i="1" dirty="0"/>
              <a:t>nu poate fi luat la cumpărături pentru că face crize dacă nu i se cumpără ceea ce vrea el.</a:t>
            </a:r>
          </a:p>
          <a:p>
            <a:pPr marL="0" indent="0">
              <a:buNone/>
            </a:pPr>
            <a:r>
              <a:rPr lang="ro-RO" b="1" dirty="0"/>
              <a:t>3. Opoziționism</a:t>
            </a:r>
            <a:endParaRPr lang="ro-RO" dirty="0"/>
          </a:p>
          <a:p>
            <a:pPr marL="0" indent="0">
              <a:buNone/>
            </a:pPr>
            <a:r>
              <a:rPr lang="ro-RO" dirty="0"/>
              <a:t>- Pănâ la 6 ani a opus probabil rezistență la multe din încercările părinților de a impune o regulă sau alta. De la 6 ani intervine </a:t>
            </a:r>
            <a:r>
              <a:rPr lang="ro-RO" b="1" dirty="0"/>
              <a:t>refuzul școlar – </a:t>
            </a:r>
            <a:r>
              <a:rPr lang="ro-RO" dirty="0"/>
              <a:t>de a se pregăti pentru școală, de a merge la școală, de a-și face temele etc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6730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Cum se poartă acest copil?</a:t>
            </a:r>
            <a:br>
              <a:rPr lang="ro-RO" dirty="0"/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/>
              <a:t>4. Agresivitate</a:t>
            </a:r>
          </a:p>
          <a:p>
            <a:r>
              <a:rPr lang="ro-RO" dirty="0"/>
              <a:t>- agresivitatea nu este sesizată în primii ani de viață, deși uneori pare mai nervos, uneori chiar lovește, zgârie sau bate.</a:t>
            </a:r>
          </a:p>
          <a:p>
            <a:r>
              <a:rPr lang="ro-RO" dirty="0"/>
              <a:t>- când este certat </a:t>
            </a:r>
            <a:r>
              <a:rPr lang="ro-RO" i="1" dirty="0"/>
              <a:t>ridică mâna la mama sa </a:t>
            </a:r>
            <a:r>
              <a:rPr lang="ro-RO" dirty="0"/>
              <a:t>dar rareori face asta cu alte persoane!!!!</a:t>
            </a:r>
          </a:p>
          <a:p>
            <a:r>
              <a:rPr lang="ro-RO" dirty="0"/>
              <a:t>- dacă se înfurie pot apărea acte deliberate de distrugere a obiectelor – </a:t>
            </a:r>
            <a:r>
              <a:rPr lang="ro-RO" i="1" dirty="0"/>
              <a:t>lovește cu piciorul în mobilă, zgârie tapetul, trântește ușile etc.</a:t>
            </a:r>
          </a:p>
          <a:p>
            <a:r>
              <a:rPr lang="ro-RO" i="1" dirty="0"/>
              <a:t>- </a:t>
            </a:r>
            <a:r>
              <a:rPr lang="ro-RO" dirty="0"/>
              <a:t>în afara casei aceste lucruri se întâmplă de obicei când dorește o jucărie de la alt copil sau i se ia o jucărie</a:t>
            </a:r>
            <a:r>
              <a:rPr lang="ro-RO" i="1" dirty="0"/>
              <a:t>.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04430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Cum se poartă acest copil?</a:t>
            </a:r>
            <a:br>
              <a:rPr lang="ro-RO" dirty="0"/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prstClr val="black">
                  <a:lumMod val="75000"/>
                  <a:lumOff val="25000"/>
                </a:prstClr>
              </a:buClr>
            </a:pPr>
            <a:r>
              <a:rPr lang="ro-RO" b="1" dirty="0"/>
              <a:t>5. Impulsivitate</a:t>
            </a:r>
          </a:p>
          <a:p>
            <a:pPr lvl="0">
              <a:buClr>
                <a:prstClr val="black">
                  <a:lumMod val="75000"/>
                  <a:lumOff val="25000"/>
                </a:prstClr>
              </a:buClr>
            </a:pPr>
            <a:r>
              <a:rPr lang="ro-RO" dirty="0"/>
              <a:t>- supărarea este urmată imediat de atac</a:t>
            </a:r>
          </a:p>
          <a:p>
            <a:pPr lvl="0">
              <a:buClr>
                <a:prstClr val="black">
                  <a:lumMod val="75000"/>
                  <a:lumOff val="25000"/>
                </a:prstClr>
              </a:buClr>
            </a:pPr>
            <a:r>
              <a:rPr lang="ro-RO" dirty="0"/>
              <a:t>- activitatea copilului are o marcă – este mereu neliniștit, nu are răbdare.</a:t>
            </a:r>
          </a:p>
          <a:p>
            <a:pPr lvl="0">
              <a:buClr>
                <a:prstClr val="black">
                  <a:lumMod val="75000"/>
                  <a:lumOff val="25000"/>
                </a:prstClr>
              </a:buClr>
            </a:pPr>
            <a:r>
              <a:rPr lang="ro-RO" b="1" dirty="0"/>
              <a:t>6. Uneori, anxietate</a:t>
            </a:r>
          </a:p>
          <a:p>
            <a:pPr lvl="0">
              <a:buClr>
                <a:prstClr val="black">
                  <a:lumMod val="75000"/>
                  <a:lumOff val="25000"/>
                </a:prstClr>
              </a:buClr>
            </a:pPr>
            <a:r>
              <a:rPr lang="ro-RO" dirty="0"/>
              <a:t>Undeva, în istoric (1-4 ani) </a:t>
            </a:r>
            <a:r>
              <a:rPr lang="ro-RO" i="1" dirty="0"/>
              <a:t>spasmul hohotului de plâns – </a:t>
            </a:r>
            <a:r>
              <a:rPr lang="ro-RO" dirty="0"/>
              <a:t>ca reacție la frustrare, apărută foarte frecvent! Uneori, oprirea respirației este prelungită și urmată de pierderea cunoștinței sau convulsii.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969087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Cum se poartă acest copil?</a:t>
            </a:r>
            <a:br>
              <a:rPr lang="ro-RO" dirty="0"/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Părinții pot avea sau pot dezvolta ca o reacție secundară la acest </a:t>
            </a:r>
            <a:r>
              <a:rPr lang="ro-RO" i="1" dirty="0"/>
              <a:t>copil dificil, </a:t>
            </a:r>
            <a:r>
              <a:rPr lang="ro-RO" dirty="0"/>
              <a:t>un comportament critic, rejectiv, sărac în căldură afectivă, pasiv și nestimulativ.</a:t>
            </a:r>
          </a:p>
          <a:p>
            <a:r>
              <a:rPr lang="ro-RO" dirty="0"/>
              <a:t>Mamele pot părea depresive, anxioase, iar atmosfera în familie poate fi serios periclitată.</a:t>
            </a:r>
          </a:p>
          <a:p>
            <a:r>
              <a:rPr lang="ro-RO" dirty="0"/>
              <a:t>Alți părinți pot deveni extrem de iritați, intoleranți sau chiar agresivi.</a:t>
            </a:r>
          </a:p>
          <a:p>
            <a:r>
              <a:rPr lang="ro-RO" dirty="0"/>
              <a:t>Când un copil cu acest tip de comportament se dezvoltă într-o astfel de familie – nepregătită să educe și să accepte un atare copil – apare un cerc vicios, cel mic simțindu-se rejectat și criticat își va întări comportamentul sfidător.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82593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Cauze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TOS este mai frecventă în familiile în care îngrijirea copilului este inconstantă, acordată de către o succesiune de figuri parentale substitutive (bone, bunici, vecini etc) și unde </a:t>
            </a:r>
            <a:r>
              <a:rPr lang="ro-RO" b="1" u="sng" dirty="0"/>
              <a:t>există o inconsecvență în aplicarea regulilor.</a:t>
            </a:r>
          </a:p>
          <a:p>
            <a:r>
              <a:rPr lang="ro-RO" dirty="0"/>
              <a:t>Evoluție</a:t>
            </a:r>
          </a:p>
          <a:p>
            <a:r>
              <a:rPr lang="ro-RO" dirty="0"/>
              <a:t>Primele simptome apar, de obicei în anii preșcolarității.</a:t>
            </a:r>
          </a:p>
          <a:p>
            <a:r>
              <a:rPr lang="ro-RO" dirty="0"/>
              <a:t>Adesea, această tulburare precede tulburarea de conduită (pe care o vom diagnostica la vârste mai mari) – dar nu în toate cazurile!!!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992898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Cauze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Risc pentru tulburări de anxietate, tulburare depresivă, risc suicidar.</a:t>
            </a:r>
          </a:p>
          <a:p>
            <a:r>
              <a:rPr lang="ro-RO" dirty="0"/>
              <a:t>La adultul care a fost un copil cu astfel de tulburare vor apărea cu mare probabilitate unele dintre următoarele - </a:t>
            </a:r>
            <a:r>
              <a:rPr lang="ro-RO" b="1" dirty="0"/>
              <a:t>probleme de adaptare, probleme de control al impulsurilor, abuz de substanță, anxietate, depresie, comportament antisocial.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952453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Chiar este mai multă patologie?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Este limpede, pentru orice profesor cu vechime în învățământ faptul că, noua generație este vizibil mai greu de educat decât generațiile precedente.</a:t>
            </a:r>
          </a:p>
          <a:p>
            <a:r>
              <a:rPr lang="ro-RO" dirty="0"/>
              <a:t>Elevii sunt mult mai puțin interesați de școală, mai lipsiți de respect față de </a:t>
            </a:r>
            <a:r>
              <a:rPr lang="ro-RO" dirty="0" smtClean="0"/>
              <a:t>dascăl, </a:t>
            </a:r>
            <a:r>
              <a:rPr lang="ro-RO" dirty="0"/>
              <a:t>părinții – mult mai asertivi.</a:t>
            </a:r>
          </a:p>
          <a:p>
            <a:r>
              <a:rPr lang="ro-RO" dirty="0"/>
              <a:t>Ne-am propus să analizăm, în cadrul acestui seminar, posibilele explicații ale acestei situații.</a:t>
            </a:r>
          </a:p>
          <a:p>
            <a:r>
              <a:rPr lang="ro-RO" dirty="0"/>
              <a:t>Prima întrebare pe care ne-am pus-o este dacă, realmente, în rândul școlarilor este mai multă patologie (tulburare psihică) decât era în trecut?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015222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</a:t>
            </a:r>
            <a:r>
              <a:rPr lang="ro-RO" dirty="0" smtClean="0"/>
              <a:t>auze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Factori cu impact asupra prognosticului</a:t>
            </a:r>
          </a:p>
          <a:p>
            <a:r>
              <a:rPr lang="ro-RO" dirty="0"/>
              <a:t>- temperamentali (ex, intoleranță la frustrare)</a:t>
            </a:r>
          </a:p>
          <a:p>
            <a:r>
              <a:rPr lang="ro-RO" dirty="0"/>
              <a:t>- de mediu (practici inconstante de îngrijire sau neglijarea copilului)</a:t>
            </a:r>
          </a:p>
          <a:p>
            <a:r>
              <a:rPr lang="ro-RO" dirty="0"/>
              <a:t>- genetici și fiziologici – markeri neurobiologici ( anormalități ale cortexului prefrontal și amigdalei, o mai scăzută conductivitate electrică a pielii, scăzută frecvență a bătăilor inimii etc)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74737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TOS – rezultantă a stilului parental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Stilul parental </a:t>
            </a:r>
            <a:r>
              <a:rPr lang="ro-RO" dirty="0" smtClean="0"/>
              <a:t>dezorganizat = </a:t>
            </a:r>
            <a:r>
              <a:rPr lang="ro-RO" dirty="0"/>
              <a:t>nu se </a:t>
            </a:r>
            <a:r>
              <a:rPr lang="ro-RO" dirty="0" smtClean="0"/>
              <a:t>formulează </a:t>
            </a:r>
            <a:r>
              <a:rPr lang="ro-RO" dirty="0"/>
              <a:t>reguli sau se spune una și se face alta, ori există o succesiune de persoane care aplică/nu aplică regulile</a:t>
            </a:r>
          </a:p>
          <a:p>
            <a:r>
              <a:rPr lang="ro-RO" dirty="0"/>
              <a:t>Părinții sunt fie prea slabi (le e milă de copil, sau le e teamă să nu piardă dragostea copilului), fie prea comozi, fie neglijenți.</a:t>
            </a:r>
          </a:p>
          <a:p>
            <a:r>
              <a:rPr lang="ro-RO" dirty="0"/>
              <a:t>A disciplina cere efort și nu toți adulții sunt dispuși să facă acest lucru.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202588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TOS – rezultantă a stilului parental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C</a:t>
            </a:r>
            <a:r>
              <a:rPr lang="ro-RO" dirty="0" smtClean="0"/>
              <a:t>e putem face?</a:t>
            </a:r>
          </a:p>
          <a:p>
            <a:r>
              <a:rPr lang="ro-RO" dirty="0" smtClean="0"/>
              <a:t> </a:t>
            </a:r>
            <a:r>
              <a:rPr lang="ro-RO" dirty="0"/>
              <a:t>a le explica ce consecințe – pe termen lung – vor exista pentru copilul slab socializat</a:t>
            </a:r>
          </a:p>
          <a:p>
            <a:r>
              <a:rPr lang="ro-RO" dirty="0"/>
              <a:t>- e nevoie de reguli, de structură</a:t>
            </a:r>
          </a:p>
          <a:p>
            <a:r>
              <a:rPr lang="ro-RO" dirty="0"/>
              <a:t>- un număr (tolerabil) de reguli, a căror încălcare produce, însă, efecte clare, previzibile</a:t>
            </a:r>
          </a:p>
          <a:p>
            <a:r>
              <a:rPr lang="ro-RO" dirty="0"/>
              <a:t>- </a:t>
            </a:r>
            <a:r>
              <a:rPr lang="ro-RO" dirty="0" smtClean="0"/>
              <a:t>pedepse (nu fizice!!!) </a:t>
            </a:r>
            <a:r>
              <a:rPr lang="ro-RO" dirty="0"/>
              <a:t>– proporționale cu gravitatea comportamentelor</a:t>
            </a:r>
          </a:p>
          <a:p>
            <a:r>
              <a:rPr lang="ro-RO" dirty="0"/>
              <a:t>- CONSECVENȚĂ în aplicarea regulilor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1529930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Tehnici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Regulile se formulează clar</a:t>
            </a:r>
          </a:p>
          <a:p>
            <a:r>
              <a:rPr lang="ro-RO" b="1" dirty="0"/>
              <a:t>Se respectă </a:t>
            </a:r>
            <a:r>
              <a:rPr lang="ro-RO" dirty="0"/>
              <a:t>de către toți cei implicați </a:t>
            </a:r>
          </a:p>
          <a:p>
            <a:r>
              <a:rPr lang="ro-RO" dirty="0"/>
              <a:t>În cazul nerespectării lor, vor exista consecințe (evident, proporționale cu gravitatea faptei)</a:t>
            </a:r>
          </a:p>
          <a:p>
            <a:r>
              <a:rPr lang="ro-RO" dirty="0"/>
              <a:t>Consecințele (pedepse)  sunt livrate prompt</a:t>
            </a:r>
          </a:p>
          <a:p>
            <a:r>
              <a:rPr lang="ro-RO" dirty="0"/>
              <a:t>Recompensele – la fel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6533003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Tehnici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Tehnici ABA pentru tantrum</a:t>
            </a:r>
          </a:p>
          <a:p>
            <a:r>
              <a:rPr lang="ro-RO" dirty="0"/>
              <a:t>- Ignorare</a:t>
            </a:r>
          </a:p>
          <a:p>
            <a:r>
              <a:rPr lang="ro-RO" dirty="0"/>
              <a:t>- Escaladarea (inițială) a comportamentului</a:t>
            </a:r>
          </a:p>
          <a:p>
            <a:r>
              <a:rPr lang="ro-RO" dirty="0"/>
              <a:t>- Extincția – în final</a:t>
            </a:r>
          </a:p>
        </p:txBody>
      </p:sp>
    </p:spTree>
    <p:extLst>
      <p:ext uri="{BB962C8B-B14F-4D97-AF65-F5344CB8AC3E}">
        <p14:creationId xmlns:p14="http://schemas.microsoft.com/office/powerpoint/2010/main" val="32847386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Nu totul ține de patologie...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Creierul este ca un mușchi – se construiește! Abilitățile de care vom avea nevoie se exersează (și nu vorbim doar despre abilitățile cognitive)</a:t>
            </a:r>
          </a:p>
          <a:p>
            <a:r>
              <a:rPr lang="ro-RO" dirty="0"/>
              <a:t>Această generație nu are răbdare – totul trebuie să se întâmple acum, pe loc, dacă se poate.</a:t>
            </a:r>
          </a:p>
          <a:p>
            <a:r>
              <a:rPr lang="ro-RO" dirty="0"/>
              <a:t>Desigur, nu este nimic </a:t>
            </a:r>
            <a:r>
              <a:rPr lang="ro-RO" i="1" dirty="0"/>
              <a:t>exciting </a:t>
            </a:r>
            <a:r>
              <a:rPr lang="ro-RO" dirty="0"/>
              <a:t>în a scrie de 20 de ori litera M, de exemplu, dar este NEVOIE de această repetiție, de rutină, de monotonie.</a:t>
            </a:r>
          </a:p>
          <a:p>
            <a:r>
              <a:rPr lang="ro-RO" dirty="0"/>
              <a:t>Răbdarea şi conduita amânării se exersează!!!</a:t>
            </a:r>
          </a:p>
          <a:p>
            <a:r>
              <a:rPr lang="ro-RO" dirty="0" smtClean="0"/>
              <a:t>(A </a:t>
            </a:r>
            <a:r>
              <a:rPr lang="ro-RO" dirty="0"/>
              <a:t>îţi permite, uneori, să te plictiseşti ---creativitate)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9600796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Nu totul ține de patologie...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Părinții apeleză tot mai mult la mediul virtual ca bonă fără plată (plata, însă, va fi mult mai mare)</a:t>
            </a:r>
          </a:p>
          <a:p>
            <a:r>
              <a:rPr lang="ro-RO" dirty="0"/>
              <a:t>Plata va fi un sistem nervos mai slab, o atenție mai greu de focusat, o memorie mai săracă, și incapacitatea de amânare a gratificației.</a:t>
            </a:r>
          </a:p>
          <a:p>
            <a:r>
              <a:rPr lang="ro-RO" dirty="0"/>
              <a:t>Acestea vor face ca </a:t>
            </a:r>
            <a:r>
              <a:rPr lang="ro-RO" dirty="0" smtClean="0"/>
              <a:t>procesarea </a:t>
            </a:r>
            <a:r>
              <a:rPr lang="ro-RO" dirty="0"/>
              <a:t>informației în clasă să fie o adevărată provocare pentru generația actuală de copii.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824156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Nu totul ține de patologie...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Stilul parental </a:t>
            </a:r>
          </a:p>
          <a:p>
            <a:r>
              <a:rPr lang="ro-RO" dirty="0"/>
              <a:t>Am văzut deja că un tip de patologie ține mai curând de dezordinea/lipsa de reguli/ineficiența în aplicarea regulilor/inconstanța părinților și comoditatea lor.</a:t>
            </a:r>
          </a:p>
          <a:p>
            <a:r>
              <a:rPr lang="ro-RO" dirty="0"/>
              <a:t>Apoi, mai există o filosofie păguboasă</a:t>
            </a:r>
          </a:p>
          <a:p>
            <a:r>
              <a:rPr lang="ro-RO" dirty="0"/>
              <a:t>- a lăsa copilul să decidă – la ce oră se culcă, ce mănâncă, ...ce gen are</a:t>
            </a:r>
          </a:p>
          <a:p>
            <a:r>
              <a:rPr lang="ro-RO" dirty="0"/>
              <a:t>- nimic nu TREBUIE – este o filosofie/abordare păguboasă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622662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Nu totul ține de patologie...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Totul acum, totul spre a fi fericit/satisfăcut pe moment!</a:t>
            </a:r>
          </a:p>
          <a:p>
            <a:r>
              <a:rPr lang="ro-RO" i="1" dirty="0"/>
              <a:t>Fast food, dacă ți-e foame</a:t>
            </a:r>
          </a:p>
          <a:p>
            <a:r>
              <a:rPr lang="ro-RO" i="1" dirty="0"/>
              <a:t>Repede, tableta, dacă te plictisești</a:t>
            </a:r>
          </a:p>
          <a:p>
            <a:r>
              <a:rPr lang="ro-RO" dirty="0"/>
              <a:t>Tocmai abilitatea de amânare a gratificării este unul dintre factorii cheie ai succesului viitor</a:t>
            </a:r>
          </a:p>
          <a:p>
            <a:r>
              <a:rPr lang="ro-RO" dirty="0"/>
              <a:t>Viața nu-ți va oferi, pe tavă, tot ceea ce vrei și oricând vrei.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8716950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Nu totul ține de patologie...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Dar..pentru a putea amâna gratificarea, înseamnă a putea opera sub stress..ori copiii noștri sunt din ce în ce mai puțin echipați cu mecanisme de coping pentru a face față stressorilor, chiar minori</a:t>
            </a:r>
          </a:p>
          <a:p>
            <a:r>
              <a:rPr lang="ro-RO" dirty="0"/>
              <a:t>Rezistența la frustrare este – din nou – un factor cheie al sănătății psihologice și echilibrului emoțional la vârsta adultă.</a:t>
            </a:r>
          </a:p>
          <a:p>
            <a:r>
              <a:rPr lang="ro-RO" dirty="0"/>
              <a:t>Ea nu se construiește, însă, făcând totul în locul copilului tău și ferindu-l de orice l-ar putea supăra.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94058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Chiar este mai multă patologie?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Dar ce este o tulburare psihică?</a:t>
            </a:r>
          </a:p>
          <a:p>
            <a:r>
              <a:rPr lang="ro-RO" dirty="0"/>
              <a:t>- Durata simptomelor</a:t>
            </a:r>
          </a:p>
          <a:p>
            <a:r>
              <a:rPr lang="ro-RO" dirty="0"/>
              <a:t>- Frecvența lor</a:t>
            </a:r>
          </a:p>
          <a:p>
            <a:r>
              <a:rPr lang="ro-RO" dirty="0"/>
              <a:t>- Intensitatea</a:t>
            </a:r>
          </a:p>
          <a:p>
            <a:r>
              <a:rPr lang="ro-RO" dirty="0"/>
              <a:t>- Modul în care afectează funcționarea individului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9181190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Nu totul ține de patologie...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În fine, limitarea interacțiunii normale, sănătoase, cu alți copii, joaca afară, în mediul nestructurat – unde (în afara sănătății fizice) ei ajungeau și să-și construiască și șlefuiască abilitățile sociale, se exersau primele status roluri în grupuri sociale – or această limitare se va repercuta neplăcut asupra dezvoltării lor.</a:t>
            </a:r>
          </a:p>
          <a:p>
            <a:r>
              <a:rPr lang="ro-RO" dirty="0"/>
              <a:t>În plus, nici părinții nu mai sunt atât de disponibili pentru interacțiune cu copiii lor.</a:t>
            </a:r>
          </a:p>
          <a:p>
            <a:r>
              <a:rPr lang="ro-RO"/>
              <a:t>Toate cele expuse, explică de ce nu este doar mai multă patologie, ci și un stil de a crește copii și de a-i educa ce este, la rându-i patologizant.</a:t>
            </a:r>
          </a:p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8248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Chiar este mai multă patologie?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După secole de filosofie autoritaristă în ceea ce privește principiile de educare a copiilor, a început o vreme a schimbării</a:t>
            </a:r>
          </a:p>
          <a:p>
            <a:r>
              <a:rPr lang="ro-RO" dirty="0" smtClean="0"/>
              <a:t>Schimbarea, însă, a fost bruscă și a însemnat trecerea de la folosirea pedepselor la un  </a:t>
            </a:r>
            <a:r>
              <a:rPr lang="ro-RO" i="1" dirty="0" smtClean="0"/>
              <a:t>laissez – faire </a:t>
            </a:r>
            <a:r>
              <a:rPr lang="ro-RO" dirty="0" smtClean="0"/>
              <a:t>educațional, la copilul căruia nu i se impune nimic și căruia îi este totul permis</a:t>
            </a:r>
          </a:p>
          <a:p>
            <a:r>
              <a:rPr lang="ro-RO" dirty="0" smtClean="0"/>
              <a:t>Copiii – din indivizi ignorați altădată, în lumea adulților, devin – fără excepție – </a:t>
            </a:r>
            <a:r>
              <a:rPr lang="ro-RO" i="1" dirty="0" smtClean="0"/>
              <a:t>prinți/ prințese</a:t>
            </a:r>
            <a:r>
              <a:rPr lang="ro-RO" dirty="0" smtClean="0"/>
              <a:t> – cu tot ceea ce decurge de aici: un statut special și privilegii</a:t>
            </a:r>
          </a:p>
          <a:p>
            <a:endParaRPr lang="ro-RO" dirty="0" smtClean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1264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Ce este TOS și cum ajunge astfel un copil?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Pentru copilul până în 9 ani, în literatura de specialitate se formulează diagnosticul </a:t>
            </a:r>
            <a:r>
              <a:rPr lang="ro-RO" i="1" dirty="0"/>
              <a:t>Tulburare opoziționist sfidătoare.</a:t>
            </a:r>
          </a:p>
          <a:p>
            <a:r>
              <a:rPr lang="ro-RO" dirty="0"/>
              <a:t>majoritatea autorilor recomandă ca preferabil, aceste deficite să fie privite la început ca niște greșeli de educație, rezultând din interacțiunea copil – părinte.</a:t>
            </a:r>
          </a:p>
          <a:p>
            <a:r>
              <a:rPr lang="ro-RO" dirty="0"/>
              <a:t>Secțiunea următoare, a </a:t>
            </a:r>
            <a:r>
              <a:rPr lang="ro-RO" i="1" dirty="0"/>
              <a:t>tulburărilor de conduită</a:t>
            </a:r>
            <a:r>
              <a:rPr lang="ro-RO" dirty="0"/>
              <a:t>, se adresează mai mult copiiilor mai mari și adolescenților și aceasta este mai apropiată de considerațiile medicale psihiatrice.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485702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Ce este </a:t>
            </a:r>
            <a:r>
              <a:rPr lang="ro-RO" dirty="0" smtClean="0"/>
              <a:t>TOS și cum ajunge astfel un copil?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/>
              <a:t>Aspecte ale dezvoltării comportamentului social în copilărie</a:t>
            </a:r>
          </a:p>
          <a:p>
            <a:r>
              <a:rPr lang="ro-RO" dirty="0"/>
              <a:t>În primii ani de viață nu putem vorbi despre conștiința morală.</a:t>
            </a:r>
          </a:p>
          <a:p>
            <a:r>
              <a:rPr lang="ro-RO" dirty="0"/>
              <a:t>Regulile sunt impuse din exterior, nu există o reală înțelegere a lor, nici internalizare.</a:t>
            </a:r>
          </a:p>
          <a:p>
            <a:r>
              <a:rPr lang="ro-RO" dirty="0"/>
              <a:t>Treptat, odată cu apariția conștiinței de sine, a evoluției pe plan intelectual, a maturizării subsistemelor personalității, copilul ajunge să internalizeze acel </a:t>
            </a:r>
            <a:r>
              <a:rPr lang="ro-RO" i="1" dirty="0"/>
              <a:t>trebuie </a:t>
            </a:r>
            <a:r>
              <a:rPr lang="ro-RO" dirty="0"/>
              <a:t>al respectării regulilor sociale.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256992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Ce este TOS și cum ajunge astfel un copil?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Ieșind din copilăria mică (1 – 3 ani), lumea socială a copilului se extinde. Așteptările celorlalți de la </a:t>
            </a:r>
            <a:r>
              <a:rPr lang="ro-RO" dirty="0" smtClean="0"/>
              <a:t>el </a:t>
            </a:r>
            <a:r>
              <a:rPr lang="ro-RO" dirty="0"/>
              <a:t>încep să crească, în conformitate cu normele sociale, greșelile sunt din ce în ce mai puțin acceptate și sunt tot mai mult sancționate.</a:t>
            </a:r>
          </a:p>
          <a:p>
            <a:r>
              <a:rPr lang="ro-RO" dirty="0"/>
              <a:t>Treptat, copilul începe să înțeleagă diferența dintre bine – rău, </a:t>
            </a:r>
            <a:r>
              <a:rPr lang="ro-RO" i="1" dirty="0"/>
              <a:t>ceea ce e al tău </a:t>
            </a:r>
            <a:r>
              <a:rPr lang="ro-RO" dirty="0"/>
              <a:t>vs </a:t>
            </a:r>
            <a:r>
              <a:rPr lang="ro-RO" i="1" dirty="0"/>
              <a:t>ceea ce e al altuia</a:t>
            </a:r>
            <a:r>
              <a:rPr lang="ro-RO" dirty="0"/>
              <a:t>.</a:t>
            </a:r>
          </a:p>
          <a:p>
            <a:r>
              <a:rPr lang="ro-RO" dirty="0"/>
              <a:t>Apar standardele morale și necesitatea conformării la acestea.</a:t>
            </a:r>
          </a:p>
          <a:p>
            <a:r>
              <a:rPr lang="ro-RO" dirty="0" smtClean="0"/>
              <a:t>Apar </a:t>
            </a:r>
            <a:r>
              <a:rPr lang="ro-RO" dirty="0"/>
              <a:t>sentimentul de rușine, cel de vinovăție, empatia, comportamentul prosocial (altruismul), calități morale ca generozitatea, precum și muguri ai judecății morale.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66734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Ce este TOS și cum ajunge astfel un copil?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Evident, contează foarte mult modelele oferite copilului în această perioadă.</a:t>
            </a:r>
          </a:p>
          <a:p>
            <a:r>
              <a:rPr lang="ro-RO" dirty="0"/>
              <a:t>Importanță covârșitoare a imitației!</a:t>
            </a:r>
          </a:p>
          <a:p>
            <a:r>
              <a:rPr lang="ro-RO" dirty="0"/>
              <a:t>Degeaba i se cere, degeaba i se spune, dacă adultul – prin comportamentul său – contrazice regula enunțată!</a:t>
            </a:r>
          </a:p>
          <a:p>
            <a:r>
              <a:rPr lang="ro-RO" dirty="0"/>
              <a:t>Treptat, crește și capacitatea de autocontrol.</a:t>
            </a:r>
          </a:p>
          <a:p>
            <a:r>
              <a:rPr lang="ro-RO" dirty="0"/>
              <a:t>Copilul a înțeles ce e bine, sau cel puțin ce trebuie să facă pentru a-i mulțumi pe ceilalți și începe să se conformeze pentru că </a:t>
            </a:r>
            <a:r>
              <a:rPr lang="ro-RO" b="1" dirty="0"/>
              <a:t>poate să se stăpânească</a:t>
            </a:r>
            <a:r>
              <a:rPr lang="ro-RO" dirty="0"/>
              <a:t>!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02736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Ce este TOS și cum ajunge astfel un copil?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În situațiile frustrante, copilul învață că există recompense sau pedepse atunci când au/ nu au răbdare.</a:t>
            </a:r>
          </a:p>
          <a:p>
            <a:r>
              <a:rPr lang="ro-RO" b="1" dirty="0"/>
              <a:t>Capacitatea de a ști să obții recompense și gratificări reprezintă un element important în dezvoltarea socială</a:t>
            </a:r>
            <a:r>
              <a:rPr lang="ro-RO" dirty="0"/>
              <a:t>.</a:t>
            </a:r>
          </a:p>
          <a:p>
            <a:r>
              <a:rPr lang="ro-RO" dirty="0"/>
              <a:t>Exprimarea emoționalității evoluează, se adaptează, devine mai mobilă, dar și mai ușor de controlat.</a:t>
            </a:r>
          </a:p>
          <a:p>
            <a:r>
              <a:rPr lang="ro-RO" dirty="0"/>
              <a:t>Crizele de furie sunt mai puține, plânsul nu mai apare cu aceeași ușurință, furia poate fi înlocuită cu exprimare verbală.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914530427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62</TotalTime>
  <Words>2241</Words>
  <Application>Microsoft Office PowerPoint</Application>
  <PresentationFormat>On-screen Show (4:3)</PresentationFormat>
  <Paragraphs>151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Courier New</vt:lpstr>
      <vt:lpstr>Trebuchet MS</vt:lpstr>
      <vt:lpstr>Verdana</vt:lpstr>
      <vt:lpstr>Wingdings 2</vt:lpstr>
      <vt:lpstr>Winter</vt:lpstr>
      <vt:lpstr>Tulburarea opoziționist sfidătoare – un diagnostic medical sau greșeli educaționale?</vt:lpstr>
      <vt:lpstr>Chiar este mai multă patologie?</vt:lpstr>
      <vt:lpstr>Chiar este mai multă patologie?</vt:lpstr>
      <vt:lpstr>Chiar este mai multă patologie?</vt:lpstr>
      <vt:lpstr>Ce este TOS și cum ajunge astfel un copil?</vt:lpstr>
      <vt:lpstr>Ce este TOS și cum ajunge astfel un copil?</vt:lpstr>
      <vt:lpstr>Ce este TOS și cum ajunge astfel un copil?</vt:lpstr>
      <vt:lpstr>Ce este TOS și cum ajunge astfel un copil?</vt:lpstr>
      <vt:lpstr>Ce este TOS și cum ajunge astfel un copil?</vt:lpstr>
      <vt:lpstr>Ce este TOS și cum ajunge astfel un copil?</vt:lpstr>
      <vt:lpstr>Ce este TOS și cum ajunge astfel un copil?</vt:lpstr>
      <vt:lpstr>Ce este TOS și cum ajunge astfel un copil?</vt:lpstr>
      <vt:lpstr>Cum se poartă acest copil? </vt:lpstr>
      <vt:lpstr>Cum se poartă acest copil? </vt:lpstr>
      <vt:lpstr>Cum se poartă acest copil? </vt:lpstr>
      <vt:lpstr>Cum se poartă acest copil? </vt:lpstr>
      <vt:lpstr>Cum se poartă acest copil? </vt:lpstr>
      <vt:lpstr>Cauze</vt:lpstr>
      <vt:lpstr>Cauze</vt:lpstr>
      <vt:lpstr>Cauze</vt:lpstr>
      <vt:lpstr>TOS – rezultantă a stilului parental</vt:lpstr>
      <vt:lpstr>TOS – rezultantă a stilului parental</vt:lpstr>
      <vt:lpstr>Tehnici</vt:lpstr>
      <vt:lpstr>Tehnici</vt:lpstr>
      <vt:lpstr>Nu totul ține de patologie...</vt:lpstr>
      <vt:lpstr>Nu totul ține de patologie...</vt:lpstr>
      <vt:lpstr>Nu totul ține de patologie...</vt:lpstr>
      <vt:lpstr>Nu totul ține de patologie...</vt:lpstr>
      <vt:lpstr>Nu totul ține de patologie...</vt:lpstr>
      <vt:lpstr>Nu totul ține de patologie...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Tulburarea opoziționist sfidătoare – un diagnostic medical sau greșeli educaționale?</dc:title>
  <dc:creator>simona marica</dc:creator>
  <cp:lastModifiedBy>Video</cp:lastModifiedBy>
  <cp:revision>12</cp:revision>
  <dcterms:created xsi:type="dcterms:W3CDTF">2006-08-16T00:00:00Z</dcterms:created>
  <dcterms:modified xsi:type="dcterms:W3CDTF">2019-09-24T03:50:04Z</dcterms:modified>
</cp:coreProperties>
</file>