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Identitate și confuzie de rol în adolescență</a:t>
            </a:r>
            <a:endParaRPr lang="ro-RO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26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Sarcina centrală a stadiului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altLang="ro-RO" dirty="0"/>
              <a:t>Dezvoltarea sentimentului de identitate este problema primordială a acestei perioade; </a:t>
            </a:r>
            <a:endParaRPr lang="ro-RO" altLang="ro-RO" dirty="0" smtClean="0"/>
          </a:p>
          <a:p>
            <a:r>
              <a:rPr lang="ro-RO" altLang="ro-RO" dirty="0" smtClean="0"/>
              <a:t>identitatea </a:t>
            </a:r>
            <a:r>
              <a:rPr lang="ro-RO" altLang="ro-RO" dirty="0"/>
              <a:t>este definită drept capacitatea persoanei de a da răspunsurile adecvate la întrebările - </a:t>
            </a:r>
            <a:r>
              <a:rPr lang="ro-RO" altLang="ro-RO" i="1" dirty="0"/>
              <a:t>„cine sunt?“</a:t>
            </a:r>
            <a:r>
              <a:rPr lang="ro-RO" altLang="ro-RO" dirty="0"/>
              <a:t> şi - </a:t>
            </a:r>
            <a:r>
              <a:rPr lang="ro-RO" altLang="ro-RO" i="1" dirty="0"/>
              <a:t>„încotro mă îndrept?“</a:t>
            </a:r>
            <a:r>
              <a:rPr lang="ro-RO" altLang="ro-RO" dirty="0"/>
              <a:t>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7623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Sarcina centrală a stadiului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o-RO" altLang="ro-RO" dirty="0"/>
              <a:t>Identitatea sănătoasă se construieşte prin succesul individual în parcurgerea primelor trei etape psiho-sociale şi, identificarea, fie cu părinţii naturali, fie cu cei adoptivi. </a:t>
            </a:r>
            <a:endParaRPr lang="ro-RO" altLang="ro-RO" dirty="0" smtClean="0"/>
          </a:p>
          <a:p>
            <a:pPr>
              <a:lnSpc>
                <a:spcPct val="80000"/>
              </a:lnSpc>
            </a:pPr>
            <a:r>
              <a:rPr lang="ro-RO" altLang="ro-RO" dirty="0" smtClean="0"/>
              <a:t>Identitatea </a:t>
            </a:r>
            <a:r>
              <a:rPr lang="ro-RO" altLang="ro-RO" dirty="0"/>
              <a:t>implică </a:t>
            </a:r>
            <a:r>
              <a:rPr lang="ro-RO" altLang="ro-RO" dirty="0" smtClean="0"/>
              <a:t>și apariţia </a:t>
            </a:r>
            <a:r>
              <a:rPr lang="ro-RO" altLang="ro-RO" dirty="0"/>
              <a:t>unui sentiment de solidaritate internă cu ideile şi valorile unui grup social.</a:t>
            </a:r>
          </a:p>
          <a:p>
            <a:pPr>
              <a:lnSpc>
                <a:spcPct val="80000"/>
              </a:lnSpc>
            </a:pPr>
            <a:r>
              <a:rPr lang="ro-RO" altLang="ro-RO" dirty="0"/>
              <a:t>Adolescentul se află într-un moratoriu psiho-social între copilărie şi perioada de adult, în timpul căreia sunt testate diferitele roluri. Un individ poate străbate mai multe căi nepotrivite până la a lua decizia finală pentru alegerea profesiei (de exemplu: valorile morale pot fluctua, dar un sistem etic este posibil să se consolideze acum într-un cadru coerent organizat).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1060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Sarcina centrală a stadiului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altLang="ro-RO" dirty="0"/>
              <a:t>O criză de identitate apare la sfârşitul adolescenţei. </a:t>
            </a:r>
            <a:r>
              <a:rPr lang="ro-RO" altLang="ro-RO" b="1" dirty="0"/>
              <a:t>Erikson E</a:t>
            </a:r>
            <a:r>
              <a:rPr lang="ro-RO" altLang="ro-RO" dirty="0"/>
              <a:t> a denumit-o criza normativă, pentru că este un eveniment normal</a:t>
            </a:r>
            <a:r>
              <a:rPr lang="ro-RO" altLang="ro-RO" dirty="0" smtClean="0"/>
              <a:t>.</a:t>
            </a:r>
          </a:p>
          <a:p>
            <a:r>
              <a:rPr lang="ro-RO" altLang="ro-RO" dirty="0" smtClean="0"/>
              <a:t> Doar nelămurirea acestei </a:t>
            </a:r>
            <a:r>
              <a:rPr lang="ro-RO" altLang="ro-RO" dirty="0"/>
              <a:t>probleme este anormală şi îl lasă pe adolescent fără o identitate solidă</a:t>
            </a:r>
            <a:r>
              <a:rPr lang="ro-RO" altLang="ro-RO" dirty="0" smtClean="0"/>
              <a:t>.</a:t>
            </a:r>
          </a:p>
          <a:p>
            <a:endParaRPr lang="ro-RO" altLang="ro-RO" dirty="0"/>
          </a:p>
          <a:p>
            <a:r>
              <a:rPr lang="ro-RO" altLang="ro-RO" dirty="0" smtClean="0"/>
              <a:t>La alți autori se vobește de </a:t>
            </a:r>
            <a:r>
              <a:rPr lang="ro-RO" altLang="ro-RO" b="1" dirty="0" smtClean="0"/>
              <a:t>criza de originalitate </a:t>
            </a:r>
            <a:r>
              <a:rPr lang="ro-RO" altLang="ro-RO" dirty="0" smtClean="0"/>
              <a:t>a adolescenței</a:t>
            </a:r>
            <a:endParaRPr lang="ro-RO" alt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79566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Sarcina centrală a stadiului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altLang="ro-RO" dirty="0" smtClean="0"/>
              <a:t>Majoritatea </a:t>
            </a:r>
            <a:r>
              <a:rPr lang="ro-RO" altLang="ro-RO" dirty="0"/>
              <a:t>suferă de difuziunea identităţii sau confuzie de rol, </a:t>
            </a:r>
            <a:r>
              <a:rPr lang="ro-RO" altLang="ro-RO" dirty="0" smtClean="0"/>
              <a:t>caracterizate </a:t>
            </a:r>
            <a:r>
              <a:rPr lang="ro-RO" altLang="ro-RO" dirty="0"/>
              <a:t>prin faptul că adolescentul nu are un sentiment de </a:t>
            </a:r>
            <a:r>
              <a:rPr lang="ro-RO" altLang="ro-RO" dirty="0" smtClean="0"/>
              <a:t>sine (stabil) şi </a:t>
            </a:r>
            <a:r>
              <a:rPr lang="ro-RO" altLang="ro-RO" dirty="0"/>
              <a:t>este confuz în ceea ce priveşte locul său în lume. </a:t>
            </a:r>
            <a:endParaRPr lang="ro-RO" altLang="ro-RO" dirty="0" smtClean="0"/>
          </a:p>
          <a:p>
            <a:r>
              <a:rPr lang="ro-RO" altLang="ro-RO" dirty="0" smtClean="0"/>
              <a:t>Confuzia </a:t>
            </a:r>
            <a:r>
              <a:rPr lang="ro-RO" altLang="ro-RO" dirty="0"/>
              <a:t>de rol se poate manifesta prin tulburări de comportament ca fugă, criminalitate sau psihoze manifeste. </a:t>
            </a:r>
            <a:endParaRPr lang="ro-RO" altLang="ro-RO" dirty="0" smtClean="0"/>
          </a:p>
          <a:p>
            <a:r>
              <a:rPr lang="ro-RO" altLang="ro-RO" dirty="0" smtClean="0"/>
              <a:t>În ultimul timp, din păcate, consumul de droguri a crescut alarmant în rândul acestui segment</a:t>
            </a:r>
          </a:p>
          <a:p>
            <a:r>
              <a:rPr lang="ro-RO" altLang="ro-RO" dirty="0" smtClean="0"/>
              <a:t>Adolescentul </a:t>
            </a:r>
            <a:r>
              <a:rPr lang="ro-RO" altLang="ro-RO" dirty="0"/>
              <a:t>se poate apăra împotriva difuziunii de rol, prin alăturarea la „găşti“, culte sau prin identificarea cu personaje foarte populare.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60589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Sarcina centrală a stadiului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altLang="ro-RO" dirty="0"/>
              <a:t>Din punct de vedere social este o perioadă de pregătire intensă pentru viitorul rol de adult. Într-adevăr, sfârşitul acestei perioade survine atunci când adolescentului i se acordă depline prerogative de adult, într-un moment şi într-o proporţie care variază de la o societate la </a:t>
            </a:r>
            <a:r>
              <a:rPr lang="ro-RO" altLang="ro-RO" dirty="0" smtClean="0"/>
              <a:t>alta.</a:t>
            </a:r>
          </a:p>
          <a:p>
            <a:r>
              <a:rPr lang="ro-RO" dirty="0" smtClean="0"/>
              <a:t>El știe cine este și ce dorește să facă (și face)</a:t>
            </a:r>
          </a:p>
          <a:p>
            <a:r>
              <a:rPr lang="ro-RO" dirty="0" smtClean="0"/>
              <a:t>Se poate susține financiar</a:t>
            </a:r>
          </a:p>
          <a:p>
            <a:r>
              <a:rPr lang="ro-RO" dirty="0" smtClean="0"/>
              <a:t>Emoționalitatea se echilibrează, se maturizează</a:t>
            </a:r>
          </a:p>
          <a:p>
            <a:r>
              <a:rPr lang="ro-RO" dirty="0" smtClean="0"/>
              <a:t>Este capabil de angajamente pe termen lung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97806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Cum îi putem ajuta?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- În primul rând, înțelegându-i și fiindu-le alături</a:t>
            </a:r>
          </a:p>
          <a:p>
            <a:r>
              <a:rPr lang="ro-RO" dirty="0" smtClean="0"/>
              <a:t>- Persiflarea de către ei nu este decât teribilism</a:t>
            </a:r>
          </a:p>
          <a:p>
            <a:r>
              <a:rPr lang="ro-RO" dirty="0" smtClean="0"/>
              <a:t>- Le răspundem cu umor</a:t>
            </a:r>
          </a:p>
          <a:p>
            <a:r>
              <a:rPr lang="ro-RO" dirty="0" smtClean="0"/>
              <a:t>- încercăm să-i ajutăm să își clarifice valorile</a:t>
            </a:r>
          </a:p>
          <a:p>
            <a:r>
              <a:rPr lang="ro-RO" dirty="0" smtClean="0"/>
              <a:t>- să își găsească punctele forte, să își cunoască limitele</a:t>
            </a:r>
          </a:p>
          <a:p>
            <a:r>
              <a:rPr lang="ro-RO" dirty="0" smtClean="0"/>
              <a:t>- să caute o profesie/meserie pentru care au realmente chemare și aptitudini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79658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Cum îi putem ajuta?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- Regulile (normativitatea) trebuie să existe în continuare (chiar au nevoie de asta!!), dar nu impuse, ci obținându-se participarea la decizie a celui în cauză</a:t>
            </a:r>
          </a:p>
          <a:p>
            <a:r>
              <a:rPr lang="ro-RO" dirty="0"/>
              <a:t>- Psihoeducație + menținerea igienei mintale</a:t>
            </a:r>
          </a:p>
          <a:p>
            <a:r>
              <a:rPr lang="ro-RO" dirty="0"/>
              <a:t>- oferirea de modele de comportament valabile</a:t>
            </a:r>
          </a:p>
          <a:p>
            <a:r>
              <a:rPr lang="ro-RO" dirty="0"/>
              <a:t>- Oferirea de alternative valabile/interesante pentru timpul liber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69166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Cum îi putem ajuta?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- Oferirea de alternative valabile/interesante pentru timpul liber</a:t>
            </a:r>
          </a:p>
          <a:p>
            <a:r>
              <a:rPr lang="ro-RO" dirty="0" smtClean="0"/>
              <a:t>- Voluntariatul – are valențe formative, cultivă comportamentul prosocial, altruismul, îmbnptpțește imaginea de sine, te face să realizezi cât de prețios este ceea ce ai (cheie a sănătății mintale), te pregătește pentru viața profesională.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7874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Adolescența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Stadiu de vârstă împărțit în mai multe perioade</a:t>
            </a:r>
          </a:p>
          <a:p>
            <a:r>
              <a:rPr lang="x-none" smtClean="0"/>
              <a:t>preadolescenţa,</a:t>
            </a:r>
            <a:endParaRPr lang="ro-RO" dirty="0" smtClean="0"/>
          </a:p>
          <a:p>
            <a:r>
              <a:rPr lang="x-none" smtClean="0"/>
              <a:t>adolescenţa </a:t>
            </a:r>
            <a:r>
              <a:rPr lang="x-none"/>
              <a:t>propriu zisă (16- 18 până la 20 de ani ) </a:t>
            </a:r>
            <a:r>
              <a:rPr lang="x-none" smtClean="0"/>
              <a:t>şi</a:t>
            </a:r>
            <a:endParaRPr lang="ro-RO" dirty="0" smtClean="0"/>
          </a:p>
          <a:p>
            <a:r>
              <a:rPr lang="x-none" smtClean="0"/>
              <a:t>adolescenţa </a:t>
            </a:r>
            <a:r>
              <a:rPr lang="x-none"/>
              <a:t>prelungită în care </a:t>
            </a:r>
            <a:r>
              <a:rPr lang="ro-RO" dirty="0" smtClean="0"/>
              <a:t>intră cei încă dependenți de părinți</a:t>
            </a:r>
            <a:r>
              <a:rPr lang="x-none" smtClean="0"/>
              <a:t>(18/20-25 </a:t>
            </a:r>
            <a:r>
              <a:rPr lang="x-none"/>
              <a:t>de ani )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2610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Adolescența – principalele sarcini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Dezvoltarea de relaţii sociale – se realizează relaţii cu un grad de maturitate mai ridicat , acestea se bazează pe </a:t>
            </a:r>
            <a:r>
              <a:rPr lang="x-none" smtClean="0"/>
              <a:t>intimitate, </a:t>
            </a:r>
            <a:r>
              <a:rPr lang="x-none"/>
              <a:t>încredere şi respect . </a:t>
            </a:r>
            <a:endParaRPr lang="ro-RO" dirty="0" smtClean="0"/>
          </a:p>
          <a:p>
            <a:pPr lvl="0"/>
            <a:r>
              <a:rPr lang="x-none" smtClean="0"/>
              <a:t>Se </a:t>
            </a:r>
            <a:r>
              <a:rPr lang="x-none"/>
              <a:t>imită oarecum comportamentele adulţilor când vine vorba de relaţionarea cu persoanele extrerioare 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718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Adolescența – principalele sarcini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Importanța grupului de egali</a:t>
            </a:r>
          </a:p>
          <a:p>
            <a:r>
              <a:rPr lang="ro-RO" dirty="0" smtClean="0"/>
              <a:t>Nevoia de validare</a:t>
            </a:r>
          </a:p>
          <a:p>
            <a:r>
              <a:rPr lang="ro-RO" dirty="0" smtClean="0"/>
              <a:t>Conformismul la normele de grup/nonconformism afișat, ostentativ față de normele adulților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9847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Adolescența – principalele sarcini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Imaginea de sine și promovarea ei</a:t>
            </a:r>
          </a:p>
          <a:p>
            <a:r>
              <a:rPr lang="ro-RO" dirty="0" smtClean="0"/>
              <a:t>- fizic se schimbă</a:t>
            </a:r>
          </a:p>
          <a:p>
            <a:r>
              <a:rPr lang="ro-RO" dirty="0" smtClean="0"/>
              <a:t>- trebuie să se adapteze acestor schimbări și rolurilor de gen care decurg de aici</a:t>
            </a:r>
          </a:p>
          <a:p>
            <a:r>
              <a:rPr lang="ro-RO" dirty="0" smtClean="0"/>
              <a:t>- interes față de sexul opus</a:t>
            </a:r>
          </a:p>
          <a:p>
            <a:r>
              <a:rPr lang="ro-RO" dirty="0" smtClean="0"/>
              <a:t>- diverse complexe legate de înfățișare, popularitate/respingere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4030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Adolescența – principalele sarcini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/>
              <a:t>Dezvoltarea rolurilor sociale </a:t>
            </a:r>
            <a:endParaRPr lang="ro-RO" dirty="0" smtClean="0"/>
          </a:p>
          <a:p>
            <a:r>
              <a:rPr lang="ro-RO" dirty="0" smtClean="0"/>
              <a:t>- nu doar rolurile de gen</a:t>
            </a:r>
          </a:p>
          <a:p>
            <a:r>
              <a:rPr lang="ro-RO" dirty="0" smtClean="0"/>
              <a:t>- se diversifică grupurile în care intră și – în consecință – și rolurile sociale</a:t>
            </a:r>
          </a:p>
          <a:p>
            <a:r>
              <a:rPr lang="ro-RO" dirty="0" smtClean="0"/>
              <a:t>- preiau modele prin imitație, au idoli – o nevoie mare de repere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6159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Adolescența – principalele sarcini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Din păcate, avansul tehnologiei face ca ei să se confrunte cu probleme suplimentare</a:t>
            </a:r>
          </a:p>
          <a:p>
            <a:r>
              <a:rPr lang="ro-RO" dirty="0" smtClean="0"/>
              <a:t>- idoli de carton (fără valoare)</a:t>
            </a:r>
          </a:p>
          <a:p>
            <a:r>
              <a:rPr lang="ro-RO" dirty="0" smtClean="0"/>
              <a:t>- lipsa reperelor/etaloanelor de conduită și a valorilor</a:t>
            </a:r>
          </a:p>
          <a:p>
            <a:r>
              <a:rPr lang="ro-RO" dirty="0" smtClean="0"/>
              <a:t>- o viață plină de evenimente, dar mult mai goală de sens</a:t>
            </a:r>
          </a:p>
          <a:p>
            <a:r>
              <a:rPr lang="ro-RO" dirty="0" smtClean="0"/>
              <a:t>- interacțiuni multiple dar superficiale</a:t>
            </a:r>
          </a:p>
          <a:p>
            <a:r>
              <a:rPr lang="ro-RO" dirty="0" smtClean="0"/>
              <a:t>- cultura lui </a:t>
            </a:r>
            <a:r>
              <a:rPr lang="ro-RO" i="1" dirty="0" smtClean="0"/>
              <a:t>copy paste </a:t>
            </a:r>
            <a:r>
              <a:rPr lang="ro-RO" dirty="0" smtClean="0"/>
              <a:t>(lipsa prelucrării personale și a implicării proprii)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924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Adolescența – principalele sarcini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Câştigarea independenţei emoţionale în relaţie cu părinţii şi a unui nou statut în cadrul familiei </a:t>
            </a:r>
            <a:endParaRPr lang="ro-RO" dirty="0"/>
          </a:p>
          <a:p>
            <a:pPr lvl="0"/>
            <a:r>
              <a:rPr lang="x-none" smtClean="0"/>
              <a:t>Pregătirea </a:t>
            </a:r>
            <a:r>
              <a:rPr lang="x-none"/>
              <a:t>pentru cariera </a:t>
            </a:r>
            <a:r>
              <a:rPr lang="x-none" smtClean="0"/>
              <a:t>profesională</a:t>
            </a:r>
            <a:r>
              <a:rPr lang="ro-RO" dirty="0" smtClean="0"/>
              <a:t> </a:t>
            </a:r>
            <a:endParaRPr lang="ro-RO" dirty="0"/>
          </a:p>
          <a:p>
            <a:pPr lvl="0"/>
            <a:r>
              <a:rPr lang="x-none"/>
              <a:t>Dezvoltarea simţului etic şi a sistemului de valori propriu</a:t>
            </a:r>
            <a:endParaRPr lang="ro-RO" dirty="0"/>
          </a:p>
          <a:p>
            <a:pPr lvl="0"/>
            <a:r>
              <a:rPr lang="x-none"/>
              <a:t>Dezvoltarea comportamentului social responsabil 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3339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Sarcina centrală a stadiului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o-RO" altLang="ro-RO" sz="2000" dirty="0"/>
              <a:t>Perioada ce corespunde pubertăţii şi </a:t>
            </a:r>
            <a:r>
              <a:rPr lang="ro-RO" altLang="ro-RO" sz="2000" dirty="0" smtClean="0"/>
              <a:t>adolescenţei este </a:t>
            </a:r>
            <a:r>
              <a:rPr lang="ro-RO" altLang="ro-RO" sz="2000" dirty="0"/>
              <a:t>adesea conceptualizată în termenii nevoii de a răspunde la două sarcini majore:</a:t>
            </a:r>
          </a:p>
          <a:p>
            <a:pPr lvl="1">
              <a:lnSpc>
                <a:spcPct val="80000"/>
              </a:lnSpc>
            </a:pPr>
            <a:r>
              <a:rPr lang="ro-RO" altLang="ro-RO" sz="2000" dirty="0"/>
              <a:t>transformarea dintr-o persoană dependentă într-una independentă;</a:t>
            </a:r>
          </a:p>
          <a:p>
            <a:pPr lvl="1">
              <a:lnSpc>
                <a:spcPct val="80000"/>
              </a:lnSpc>
            </a:pPr>
            <a:r>
              <a:rPr lang="ro-RO" altLang="ro-RO" sz="2000" dirty="0"/>
              <a:t>stabilirea unei identităţi</a:t>
            </a:r>
          </a:p>
          <a:p>
            <a:pPr>
              <a:lnSpc>
                <a:spcPct val="80000"/>
              </a:lnSpc>
            </a:pPr>
            <a:r>
              <a:rPr lang="ro-RO" altLang="ro-RO" sz="2000" dirty="0"/>
              <a:t>Deşi ambele situaţii apar din adolescenţă, ele se extind la perioada adultă şi trebuie să fie reconsiderate de-a lungul întregului ciclu al vieţii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20901185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74</TotalTime>
  <Words>912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Trebuchet MS</vt:lpstr>
      <vt:lpstr>Verdana</vt:lpstr>
      <vt:lpstr>Wingdings 2</vt:lpstr>
      <vt:lpstr>Winter</vt:lpstr>
      <vt:lpstr>Identitate și confuzie de rol în adolescență</vt:lpstr>
      <vt:lpstr>Adolescența</vt:lpstr>
      <vt:lpstr>Adolescența – principalele sarcini</vt:lpstr>
      <vt:lpstr>Adolescența – principalele sarcini</vt:lpstr>
      <vt:lpstr>Adolescența – principalele sarcini</vt:lpstr>
      <vt:lpstr>Adolescența – principalele sarcini</vt:lpstr>
      <vt:lpstr>Adolescența – principalele sarcini</vt:lpstr>
      <vt:lpstr>Adolescența – principalele sarcini</vt:lpstr>
      <vt:lpstr>Sarcina centrală a stadiului</vt:lpstr>
      <vt:lpstr>Sarcina centrală a stadiului</vt:lpstr>
      <vt:lpstr>Sarcina centrală a stadiului</vt:lpstr>
      <vt:lpstr>Sarcina centrală a stadiului</vt:lpstr>
      <vt:lpstr>Sarcina centrală a stadiului</vt:lpstr>
      <vt:lpstr>Sarcina centrală a stadiului</vt:lpstr>
      <vt:lpstr>Cum îi putem ajuta?</vt:lpstr>
      <vt:lpstr>Cum îi putem ajuta?</vt:lpstr>
      <vt:lpstr>Cum îi putem ajuta?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Identitate și confuzie de rol în adolescență</dc:title>
  <dc:creator>simona marica</dc:creator>
  <cp:lastModifiedBy>Video</cp:lastModifiedBy>
  <cp:revision>13</cp:revision>
  <cp:lastPrinted>2020-03-19T13:40:52Z</cp:lastPrinted>
  <dcterms:created xsi:type="dcterms:W3CDTF">2006-08-16T00:00:00Z</dcterms:created>
  <dcterms:modified xsi:type="dcterms:W3CDTF">2020-03-19T13:41:24Z</dcterms:modified>
</cp:coreProperties>
</file>