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1" r:id="rId3"/>
    <p:sldId id="282" r:id="rId4"/>
    <p:sldId id="259" r:id="rId5"/>
    <p:sldId id="260" r:id="rId6"/>
    <p:sldId id="261" r:id="rId7"/>
    <p:sldId id="262" r:id="rId8"/>
    <p:sldId id="263" r:id="rId9"/>
    <p:sldId id="264" r:id="rId10"/>
    <p:sldId id="265" r:id="rId11"/>
    <p:sldId id="266" r:id="rId12"/>
    <p:sldId id="257" r:id="rId13"/>
    <p:sldId id="258" r:id="rId14"/>
    <p:sldId id="267" r:id="rId15"/>
    <p:sldId id="269" r:id="rId16"/>
    <p:sldId id="284" r:id="rId17"/>
    <p:sldId id="268" r:id="rId18"/>
    <p:sldId id="277" r:id="rId19"/>
    <p:sldId id="280" r:id="rId20"/>
    <p:sldId id="270" r:id="rId21"/>
    <p:sldId id="271" r:id="rId22"/>
    <p:sldId id="272" r:id="rId23"/>
    <p:sldId id="273" r:id="rId24"/>
    <p:sldId id="285" r:id="rId25"/>
    <p:sldId id="274" r:id="rId26"/>
    <p:sldId id="275" r:id="rId27"/>
    <p:sldId id="286" r:id="rId28"/>
    <p:sldId id="278" r:id="rId29"/>
    <p:sldId id="287" r:id="rId30"/>
    <p:sldId id="279" r:id="rId31"/>
    <p:sldId id="288" r:id="rId32"/>
    <p:sldId id="283" r:id="rId33"/>
    <p:sldId id="289" r:id="rId34"/>
    <p:sldId id="290" r:id="rId35"/>
    <p:sldId id="291" r:id="rId36"/>
    <p:sldId id="292" r:id="rId37"/>
    <p:sldId id="293" r:id="rId38"/>
    <p:sldId id="294" r:id="rId39"/>
    <p:sldId id="295" r:id="rId4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97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3/3/2019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3/3/2019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ro-RO" dirty="0" smtClean="0"/>
              <a:t>Ereditatea, mediul și educația</a:t>
            </a:r>
            <a:br>
              <a:rPr lang="ro-RO" dirty="0" smtClean="0"/>
            </a:br>
            <a:r>
              <a:rPr lang="ro-RO" dirty="0" smtClean="0"/>
              <a:t>în dezvoltarea personalității elevului</a:t>
            </a:r>
            <a:endParaRPr lang="ro-RO" dirty="0"/>
          </a:p>
        </p:txBody>
      </p:sp>
      <p:sp>
        <p:nvSpPr>
          <p:cNvPr id="3" name="Subtitle 2"/>
          <p:cNvSpPr>
            <a:spLocks noGrp="1"/>
          </p:cNvSpPr>
          <p:nvPr>
            <p:ph type="subTitle" idx="1"/>
          </p:nvPr>
        </p:nvSpPr>
        <p:spPr/>
        <p:txBody>
          <a:bodyPr/>
          <a:lstStyle/>
          <a:p>
            <a:endParaRPr lang="ro-RO" dirty="0"/>
          </a:p>
        </p:txBody>
      </p:sp>
    </p:spTree>
    <p:extLst>
      <p:ext uri="{BB962C8B-B14F-4D97-AF65-F5344CB8AC3E}">
        <p14:creationId xmlns:p14="http://schemas.microsoft.com/office/powerpoint/2010/main" val="307825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Definiție</a:t>
            </a:r>
          </a:p>
        </p:txBody>
      </p:sp>
      <p:sp>
        <p:nvSpPr>
          <p:cNvPr id="3" name="Content Placeholder 2"/>
          <p:cNvSpPr>
            <a:spLocks noGrp="1"/>
          </p:cNvSpPr>
          <p:nvPr>
            <p:ph idx="1"/>
          </p:nvPr>
        </p:nvSpPr>
        <p:spPr/>
        <p:txBody>
          <a:bodyPr/>
          <a:lstStyle/>
          <a:p>
            <a:r>
              <a:rPr lang="ro-RO" b="1" dirty="0"/>
              <a:t>Psihofizic</a:t>
            </a:r>
            <a:r>
              <a:rPr lang="ro-RO" dirty="0"/>
              <a:t> – personalitatea nefiind nici exclusiv mentală, nici exclusiv nervoasă, întrepătrundere de biologic și spiritual</a:t>
            </a:r>
          </a:p>
          <a:p>
            <a:r>
              <a:rPr lang="ro-RO" b="1" dirty="0"/>
              <a:t>Sisteme</a:t>
            </a:r>
            <a:r>
              <a:rPr lang="ro-RO" dirty="0"/>
              <a:t> – un ansamblu de elemente aflate în interacțiune reciprocă</a:t>
            </a:r>
          </a:p>
          <a:p>
            <a:r>
              <a:rPr lang="ro-RO" b="1" dirty="0"/>
              <a:t>Comportament și gândire </a:t>
            </a:r>
            <a:r>
              <a:rPr lang="ro-RO" dirty="0"/>
              <a:t>– tot ceea ce un individ poate să facă (și astfel să se adapteze mediului său)</a:t>
            </a:r>
          </a:p>
          <a:p>
            <a:r>
              <a:rPr lang="ro-RO" b="1" dirty="0"/>
              <a:t>Caracteristic</a:t>
            </a:r>
            <a:r>
              <a:rPr lang="ro-RO" dirty="0"/>
              <a:t> – unicitate, individualitate.</a:t>
            </a:r>
          </a:p>
          <a:p>
            <a:pPr lvl="1"/>
            <a:endParaRPr lang="ro-RO" dirty="0"/>
          </a:p>
        </p:txBody>
      </p:sp>
    </p:spTree>
    <p:extLst>
      <p:ext uri="{BB962C8B-B14F-4D97-AF65-F5344CB8AC3E}">
        <p14:creationId xmlns:p14="http://schemas.microsoft.com/office/powerpoint/2010/main" val="3222194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Personalitatea - subsiteme</a:t>
            </a:r>
            <a:endParaRPr lang="ro-RO" dirty="0"/>
          </a:p>
        </p:txBody>
      </p:sp>
      <p:sp>
        <p:nvSpPr>
          <p:cNvPr id="3" name="Content Placeholder 2"/>
          <p:cNvSpPr>
            <a:spLocks noGrp="1"/>
          </p:cNvSpPr>
          <p:nvPr>
            <p:ph idx="1"/>
          </p:nvPr>
        </p:nvSpPr>
        <p:spPr/>
        <p:txBody>
          <a:bodyPr/>
          <a:lstStyle/>
          <a:p>
            <a:r>
              <a:rPr lang="ro-RO" dirty="0" smtClean="0"/>
              <a:t>TEMPERAMENTUL – poate cel mai pregnant legat de ereditate</a:t>
            </a:r>
          </a:p>
          <a:p>
            <a:r>
              <a:rPr lang="ro-RO" dirty="0"/>
              <a:t>A</a:t>
            </a:r>
            <a:r>
              <a:rPr lang="ro-RO" dirty="0" smtClean="0"/>
              <a:t>PTITUDINILE – inclusiv cele intelectuale + inteligența ca aptitudine generală</a:t>
            </a:r>
          </a:p>
          <a:p>
            <a:endParaRPr lang="ro-RO" dirty="0"/>
          </a:p>
          <a:p>
            <a:r>
              <a:rPr lang="ro-RO" dirty="0" smtClean="0"/>
              <a:t>CARACTERUL – ansamblu de atitudini - valori</a:t>
            </a:r>
            <a:endParaRPr lang="ro-RO" dirty="0"/>
          </a:p>
        </p:txBody>
      </p:sp>
    </p:spTree>
    <p:extLst>
      <p:ext uri="{BB962C8B-B14F-4D97-AF65-F5344CB8AC3E}">
        <p14:creationId xmlns:p14="http://schemas.microsoft.com/office/powerpoint/2010/main" val="2937626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smtClean="0"/>
              <a:t>Personalitatea – un dat sau un devenit?</a:t>
            </a:r>
            <a:endParaRPr lang="ro-RO" dirty="0"/>
          </a:p>
        </p:txBody>
      </p:sp>
      <p:sp>
        <p:nvSpPr>
          <p:cNvPr id="3" name="Content Placeholder 2"/>
          <p:cNvSpPr>
            <a:spLocks noGrp="1"/>
          </p:cNvSpPr>
          <p:nvPr>
            <p:ph idx="1"/>
          </p:nvPr>
        </p:nvSpPr>
        <p:spPr/>
        <p:txBody>
          <a:bodyPr/>
          <a:lstStyle/>
          <a:p>
            <a:r>
              <a:rPr lang="ro-RO" dirty="0" smtClean="0"/>
              <a:t>Personalitatea – poate cel mai complex sistem din câte există – se formează la confluența a 3 tipuri de factori</a:t>
            </a:r>
          </a:p>
          <a:p>
            <a:r>
              <a:rPr lang="ro-RO" dirty="0" smtClean="0"/>
              <a:t>- Factorii ce țin de </a:t>
            </a:r>
            <a:r>
              <a:rPr lang="ro-RO" dirty="0" smtClean="0">
                <a:solidFill>
                  <a:srgbClr val="FF0000"/>
                </a:solidFill>
              </a:rPr>
              <a:t>ereditate</a:t>
            </a:r>
            <a:r>
              <a:rPr lang="ro-RO" dirty="0" smtClean="0"/>
              <a:t> – respectiv ceea ce moștenește un individ, pe cale genetică, de la predecesorii săi.</a:t>
            </a:r>
          </a:p>
          <a:p>
            <a:r>
              <a:rPr lang="ro-RO" dirty="0" smtClean="0"/>
              <a:t>- Factorii ce țin de </a:t>
            </a:r>
            <a:r>
              <a:rPr lang="ro-RO" dirty="0" smtClean="0">
                <a:solidFill>
                  <a:srgbClr val="FF0000"/>
                </a:solidFill>
              </a:rPr>
              <a:t>mediu</a:t>
            </a:r>
            <a:r>
              <a:rPr lang="ro-RO" dirty="0" smtClean="0"/>
              <a:t> – ca totalitate a influențelor neorganizate ce se exercită asupra individului</a:t>
            </a:r>
          </a:p>
          <a:p>
            <a:r>
              <a:rPr lang="ro-RO" dirty="0" smtClean="0"/>
              <a:t>- Factorii ce țin de </a:t>
            </a:r>
            <a:r>
              <a:rPr lang="ro-RO" dirty="0" smtClean="0">
                <a:solidFill>
                  <a:srgbClr val="FF0000"/>
                </a:solidFill>
              </a:rPr>
              <a:t>educație</a:t>
            </a:r>
            <a:r>
              <a:rPr lang="ro-RO" dirty="0" smtClean="0"/>
              <a:t> – respectiv totalitatea influențelor organizate, special îndreptate spre dezvoltarea personalității.</a:t>
            </a:r>
            <a:endParaRPr lang="ro-RO" dirty="0"/>
          </a:p>
        </p:txBody>
      </p:sp>
    </p:spTree>
    <p:extLst>
      <p:ext uri="{BB962C8B-B14F-4D97-AF65-F5344CB8AC3E}">
        <p14:creationId xmlns:p14="http://schemas.microsoft.com/office/powerpoint/2010/main" val="3046350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a:t>Personalitatea – un dat sau un devenit?</a:t>
            </a:r>
          </a:p>
        </p:txBody>
      </p:sp>
      <p:sp>
        <p:nvSpPr>
          <p:cNvPr id="3" name="Content Placeholder 2"/>
          <p:cNvSpPr>
            <a:spLocks noGrp="1"/>
          </p:cNvSpPr>
          <p:nvPr>
            <p:ph idx="1"/>
          </p:nvPr>
        </p:nvSpPr>
        <p:spPr/>
        <p:txBody>
          <a:bodyPr/>
          <a:lstStyle/>
          <a:p>
            <a:r>
              <a:rPr lang="ro-RO" dirty="0" smtClean="0"/>
              <a:t>Spunând că personalitatea se formează, admit că ea nu este un dat, ci un devenit.</a:t>
            </a:r>
          </a:p>
          <a:p>
            <a:r>
              <a:rPr lang="ro-RO" dirty="0" smtClean="0"/>
              <a:t>La naștere, copilul nu este chiar </a:t>
            </a:r>
            <a:r>
              <a:rPr lang="ro-RO" i="1" dirty="0" smtClean="0"/>
              <a:t>tabula rasa, </a:t>
            </a:r>
            <a:r>
              <a:rPr lang="ro-RO" dirty="0" smtClean="0"/>
              <a:t>cum credeau unii filosofi, dar este doar un </a:t>
            </a:r>
            <a:r>
              <a:rPr lang="ro-RO" i="1" dirty="0" smtClean="0"/>
              <a:t>ghem</a:t>
            </a:r>
            <a:r>
              <a:rPr lang="ro-RO" dirty="0" smtClean="0"/>
              <a:t> de predispoziții, de potențialități pe care mediul le va dezvolta sau nu, le va potența sau diminua.</a:t>
            </a:r>
            <a:endParaRPr lang="ro-RO" dirty="0"/>
          </a:p>
        </p:txBody>
      </p:sp>
    </p:spTree>
    <p:extLst>
      <p:ext uri="{BB962C8B-B14F-4D97-AF65-F5344CB8AC3E}">
        <p14:creationId xmlns:p14="http://schemas.microsoft.com/office/powerpoint/2010/main" val="4035577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a:t>Personalitatea – un dat sau un devenit?</a:t>
            </a:r>
          </a:p>
        </p:txBody>
      </p:sp>
      <p:sp>
        <p:nvSpPr>
          <p:cNvPr id="3" name="Content Placeholder 2"/>
          <p:cNvSpPr>
            <a:spLocks noGrp="1"/>
          </p:cNvSpPr>
          <p:nvPr>
            <p:ph idx="1"/>
          </p:nvPr>
        </p:nvSpPr>
        <p:spPr/>
        <p:txBody>
          <a:bodyPr>
            <a:normAutofit fontScale="92500" lnSpcReduction="20000"/>
          </a:bodyPr>
          <a:lstStyle/>
          <a:p>
            <a:r>
              <a:rPr lang="ro-RO" sz="1900" i="1" dirty="0" smtClean="0"/>
              <a:t>Cel mai important punct al acordului științific rezidă în faptul că nici o trăsătură sa calitate nu este exclusiv ereditară sa ambientală la origine (Allport)</a:t>
            </a:r>
          </a:p>
          <a:p>
            <a:r>
              <a:rPr lang="ro-RO" dirty="0" smtClean="0"/>
              <a:t>Au existat în psihologie curente ereditariste, care puneau totul în </a:t>
            </a:r>
            <a:r>
              <a:rPr lang="ro-RO" i="1" dirty="0" smtClean="0"/>
              <a:t>cârca</a:t>
            </a:r>
            <a:r>
              <a:rPr lang="ro-RO" dirty="0" smtClean="0"/>
              <a:t> zestrei genetice.</a:t>
            </a:r>
          </a:p>
          <a:p>
            <a:r>
              <a:rPr lang="ro-RO" dirty="0" smtClean="0"/>
              <a:t>Această optică este simplistă și deci, falsă.</a:t>
            </a:r>
          </a:p>
          <a:p>
            <a:r>
              <a:rPr lang="ro-RO" dirty="0" smtClean="0"/>
              <a:t>În primul rând, nu știm cu exactitate nici măcar despre calitatea și culoarea firului de păr (adică ceva extrem de simplu) dacă ea se datorează genelor sau alimentației în copilărie, mediului fizic (poluat sau nu, solar sau nu) în care s-a dezvoltat insul, etc..etc</a:t>
            </a:r>
          </a:p>
          <a:p>
            <a:r>
              <a:rPr lang="ro-RO" dirty="0" smtClean="0"/>
              <a:t>În al doilea rând, și cel mai simplu dintre actele noastre (în domeniul fiziologic vorbind, nu psihologic!) este reglat de multe gene, de combinații ale acestora.</a:t>
            </a:r>
          </a:p>
        </p:txBody>
      </p:sp>
    </p:spTree>
    <p:extLst>
      <p:ext uri="{BB962C8B-B14F-4D97-AF65-F5344CB8AC3E}">
        <p14:creationId xmlns:p14="http://schemas.microsoft.com/office/powerpoint/2010/main" val="1753883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a:t>Personalitatea – un dat sau un devenit?</a:t>
            </a:r>
          </a:p>
        </p:txBody>
      </p:sp>
      <p:sp>
        <p:nvSpPr>
          <p:cNvPr id="3" name="Content Placeholder 2"/>
          <p:cNvSpPr>
            <a:spLocks noGrp="1"/>
          </p:cNvSpPr>
          <p:nvPr>
            <p:ph idx="1"/>
          </p:nvPr>
        </p:nvSpPr>
        <p:spPr/>
        <p:txBody>
          <a:bodyPr/>
          <a:lstStyle/>
          <a:p>
            <a:r>
              <a:rPr lang="ro-RO" dirty="0" smtClean="0"/>
              <a:t>În al treilea rând, este vorba mereu despre întâlnire între mediu și genele care se vor exprima astfel  - până atunci ele fiind doar PREDISPOZIȚII</a:t>
            </a:r>
          </a:p>
          <a:p>
            <a:r>
              <a:rPr lang="ro-RO" dirty="0" smtClean="0"/>
              <a:t>Totalitatea </a:t>
            </a:r>
            <a:r>
              <a:rPr lang="ro-RO" dirty="0"/>
              <a:t>predispoziţiilor transmise prin codul genetic formează </a:t>
            </a:r>
            <a:r>
              <a:rPr lang="ro-RO" u="sng" dirty="0"/>
              <a:t>genotipul</a:t>
            </a:r>
            <a:r>
              <a:rPr lang="ro-RO" dirty="0"/>
              <a:t>. </a:t>
            </a:r>
            <a:endParaRPr lang="ro-RO" dirty="0" smtClean="0"/>
          </a:p>
          <a:p>
            <a:r>
              <a:rPr lang="ro-RO" dirty="0" smtClean="0"/>
              <a:t>Potenţialităţile </a:t>
            </a:r>
            <a:r>
              <a:rPr lang="ro-RO" dirty="0"/>
              <a:t>se transformă în trăsături fizice sau psihice reale </a:t>
            </a:r>
            <a:r>
              <a:rPr lang="ro-RO" b="1" dirty="0"/>
              <a:t>în funcţie de condiţiile de mediu</a:t>
            </a:r>
            <a:r>
              <a:rPr lang="ro-RO" dirty="0"/>
              <a:t>, adică se transformă în </a:t>
            </a:r>
            <a:r>
              <a:rPr lang="ro-RO" u="sng" dirty="0"/>
              <a:t>fenotip</a:t>
            </a:r>
            <a:r>
              <a:rPr lang="ro-RO" dirty="0"/>
              <a:t>. </a:t>
            </a:r>
            <a:endParaRPr lang="ro-RO" dirty="0" smtClean="0"/>
          </a:p>
          <a:p>
            <a:r>
              <a:rPr lang="ro-RO" dirty="0" smtClean="0"/>
              <a:t>Atunci </a:t>
            </a:r>
            <a:r>
              <a:rPr lang="ro-RO" dirty="0"/>
              <a:t>când examinăm o persoană cunoaştem numai fenotipul său, genotipul </a:t>
            </a:r>
            <a:r>
              <a:rPr lang="ro-RO" dirty="0" smtClean="0"/>
              <a:t>nu.</a:t>
            </a:r>
            <a:endParaRPr lang="ro-RO" dirty="0"/>
          </a:p>
        </p:txBody>
      </p:sp>
    </p:spTree>
    <p:extLst>
      <p:ext uri="{BB962C8B-B14F-4D97-AF65-F5344CB8AC3E}">
        <p14:creationId xmlns:p14="http://schemas.microsoft.com/office/powerpoint/2010/main" val="2055453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a:t>Personalitatea – un dat sau un devenit?</a:t>
            </a:r>
          </a:p>
        </p:txBody>
      </p:sp>
      <p:sp>
        <p:nvSpPr>
          <p:cNvPr id="3" name="Content Placeholder 2"/>
          <p:cNvSpPr>
            <a:spLocks noGrp="1"/>
          </p:cNvSpPr>
          <p:nvPr>
            <p:ph idx="1"/>
          </p:nvPr>
        </p:nvSpPr>
        <p:spPr/>
        <p:txBody>
          <a:bodyPr/>
          <a:lstStyle/>
          <a:p>
            <a:r>
              <a:rPr lang="ro-RO" dirty="0" smtClean="0"/>
              <a:t>La polul opus, au existat curente care mizau totul pe mediu</a:t>
            </a:r>
          </a:p>
          <a:p>
            <a:r>
              <a:rPr lang="ro-RO" dirty="0" smtClean="0"/>
              <a:t>JBWatson (reprezentant al behaviorismului) spunea –</a:t>
            </a:r>
          </a:p>
          <a:p>
            <a:r>
              <a:rPr lang="ro-RO" i="1" dirty="0" smtClean="0"/>
              <a:t>Dați-mi 100 de copii și voi face din ei absolut orice – medici, ingineri, astronomi, filologi, sportivi, artiști..</a:t>
            </a:r>
          </a:p>
          <a:p>
            <a:r>
              <a:rPr lang="ro-RO" dirty="0" smtClean="0"/>
              <a:t>Optimistă idee, dar.......exsită și un dar</a:t>
            </a:r>
          </a:p>
          <a:p>
            <a:r>
              <a:rPr lang="ro-RO" dirty="0" smtClean="0"/>
              <a:t>Sigur că mediul acționează frenator sau dezvoltând potențialul cuiva până la maxim ....dar acel maxim până la care pot să îl duc este, totuși, limitat de gene.</a:t>
            </a:r>
            <a:endParaRPr lang="ro-RO" dirty="0"/>
          </a:p>
        </p:txBody>
      </p:sp>
    </p:spTree>
    <p:extLst>
      <p:ext uri="{BB962C8B-B14F-4D97-AF65-F5344CB8AC3E}">
        <p14:creationId xmlns:p14="http://schemas.microsoft.com/office/powerpoint/2010/main" val="2022667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dirty="0"/>
              <a:t>Personalitatea </a:t>
            </a:r>
            <a:r>
              <a:rPr lang="ro-RO" dirty="0" smtClean="0"/>
              <a:t>și epigenetica</a:t>
            </a:r>
            <a:endParaRPr lang="ro-RO" dirty="0"/>
          </a:p>
        </p:txBody>
      </p:sp>
      <p:sp>
        <p:nvSpPr>
          <p:cNvPr id="3" name="Content Placeholder 2"/>
          <p:cNvSpPr>
            <a:spLocks noGrp="1"/>
          </p:cNvSpPr>
          <p:nvPr>
            <p:ph idx="1"/>
          </p:nvPr>
        </p:nvSpPr>
        <p:spPr/>
        <p:txBody>
          <a:bodyPr/>
          <a:lstStyle/>
          <a:p>
            <a:r>
              <a:rPr lang="ro-RO" dirty="0" smtClean="0"/>
              <a:t>Poate cel mai important – în ultimii zeci de ani, s-a produs o schimbare de paradigmă prin apariția EPIGENETICII.</a:t>
            </a:r>
          </a:p>
          <a:p>
            <a:r>
              <a:rPr lang="ro-RO" dirty="0" smtClean="0"/>
              <a:t>În esență, ea spune că </a:t>
            </a:r>
            <a:r>
              <a:rPr lang="ro-RO" dirty="0" smtClean="0">
                <a:solidFill>
                  <a:srgbClr val="FF0000"/>
                </a:solidFill>
              </a:rPr>
              <a:t>mediul acționează ca un comutator pentru gene! </a:t>
            </a:r>
            <a:r>
              <a:rPr lang="ro-RO" dirty="0" smtClean="0"/>
              <a:t>Le stinge sau le aprinde, le modifică astfel expresia.</a:t>
            </a:r>
          </a:p>
          <a:p>
            <a:r>
              <a:rPr lang="ro-RO" dirty="0" smtClean="0"/>
              <a:t>De altfel, epigenetica pune problema chiar invers – </a:t>
            </a:r>
            <a:r>
              <a:rPr lang="ro-RO" b="1" dirty="0" smtClean="0"/>
              <a:t>mediul este capabil de a introduce modificări la nivelul genomului!!! – </a:t>
            </a:r>
            <a:r>
              <a:rPr lang="ro-RO" dirty="0" smtClean="0"/>
              <a:t>cu efecte și asupra urmașilor</a:t>
            </a:r>
          </a:p>
          <a:p>
            <a:endParaRPr lang="ro-RO" dirty="0" smtClean="0">
              <a:solidFill>
                <a:srgbClr val="FF0000"/>
              </a:solidFill>
            </a:endParaRPr>
          </a:p>
          <a:p>
            <a:endParaRPr lang="ro-RO" dirty="0" smtClean="0"/>
          </a:p>
          <a:p>
            <a:endParaRPr lang="ro-RO" dirty="0"/>
          </a:p>
        </p:txBody>
      </p:sp>
    </p:spTree>
    <p:extLst>
      <p:ext uri="{BB962C8B-B14F-4D97-AF65-F5344CB8AC3E}">
        <p14:creationId xmlns:p14="http://schemas.microsoft.com/office/powerpoint/2010/main" val="2944328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Personalitatea și epigenetica</a:t>
            </a:r>
          </a:p>
        </p:txBody>
      </p:sp>
      <p:sp>
        <p:nvSpPr>
          <p:cNvPr id="3" name="Content Placeholder 2"/>
          <p:cNvSpPr>
            <a:spLocks noGrp="1"/>
          </p:cNvSpPr>
          <p:nvPr>
            <p:ph idx="1"/>
          </p:nvPr>
        </p:nvSpPr>
        <p:spPr/>
        <p:txBody>
          <a:bodyPr>
            <a:normAutofit fontScale="92500" lnSpcReduction="10000"/>
          </a:bodyPr>
          <a:lstStyle/>
          <a:p>
            <a:pPr algn="just">
              <a:buClrTx/>
            </a:pPr>
            <a:r>
              <a:rPr lang="fr-FR" sz="2800" i="1" dirty="0" err="1">
                <a:latin typeface="Arial" pitchFamily="34" charset="0"/>
                <a:cs typeface="Arial" pitchFamily="34" charset="0"/>
              </a:rPr>
              <a:t>Epigeneza</a:t>
            </a:r>
            <a:r>
              <a:rPr lang="fr-FR" sz="2800" i="1" dirty="0">
                <a:latin typeface="Arial" pitchFamily="34" charset="0"/>
                <a:cs typeface="Arial" pitchFamily="34" charset="0"/>
              </a:rPr>
              <a:t> </a:t>
            </a:r>
            <a:r>
              <a:rPr lang="fr-FR" sz="2800" i="1" dirty="0" err="1">
                <a:latin typeface="Arial" pitchFamily="34" charset="0"/>
                <a:cs typeface="Arial" pitchFamily="34" charset="0"/>
              </a:rPr>
              <a:t>propune</a:t>
            </a:r>
            <a:r>
              <a:rPr lang="fr-FR" sz="2800" i="1" dirty="0">
                <a:latin typeface="Arial" pitchFamily="34" charset="0"/>
                <a:cs typeface="Arial" pitchFamily="34" charset="0"/>
              </a:rPr>
              <a:t> un </a:t>
            </a:r>
            <a:r>
              <a:rPr lang="fr-FR" sz="2800" i="1" dirty="0" err="1">
                <a:latin typeface="Arial" pitchFamily="34" charset="0"/>
                <a:cs typeface="Arial" pitchFamily="34" charset="0"/>
              </a:rPr>
              <a:t>sistem</a:t>
            </a:r>
            <a:r>
              <a:rPr lang="fr-FR" sz="2800" i="1" dirty="0">
                <a:latin typeface="Arial" pitchFamily="34" charset="0"/>
                <a:cs typeface="Arial" pitchFamily="34" charset="0"/>
              </a:rPr>
              <a:t> de control, de </a:t>
            </a:r>
            <a:r>
              <a:rPr lang="fr-FR" sz="2800" i="1" dirty="0" err="1">
                <a:latin typeface="Arial" pitchFamily="34" charset="0"/>
                <a:cs typeface="Arial" pitchFamily="34" charset="0"/>
              </a:rPr>
              <a:t>comutatoare</a:t>
            </a:r>
            <a:r>
              <a:rPr lang="fr-FR" sz="2800" i="1" dirty="0">
                <a:latin typeface="Arial" pitchFamily="34" charset="0"/>
                <a:cs typeface="Arial" pitchFamily="34" charset="0"/>
              </a:rPr>
              <a:t> care </a:t>
            </a:r>
            <a:r>
              <a:rPr lang="fr-FR" sz="2800" i="1" dirty="0" err="1">
                <a:latin typeface="Arial" pitchFamily="34" charset="0"/>
                <a:cs typeface="Arial" pitchFamily="34" charset="0"/>
              </a:rPr>
              <a:t>pornesc</a:t>
            </a:r>
            <a:r>
              <a:rPr lang="fr-FR" sz="2800" i="1" dirty="0">
                <a:latin typeface="Arial" pitchFamily="34" charset="0"/>
                <a:cs typeface="Arial" pitchFamily="34" charset="0"/>
              </a:rPr>
              <a:t> </a:t>
            </a:r>
            <a:r>
              <a:rPr lang="fr-FR" sz="2800" i="1" dirty="0" err="1">
                <a:latin typeface="Arial" pitchFamily="34" charset="0"/>
                <a:cs typeface="Arial" pitchFamily="34" charset="0"/>
              </a:rPr>
              <a:t>şi</a:t>
            </a:r>
            <a:r>
              <a:rPr lang="fr-FR" sz="2800" i="1" dirty="0">
                <a:latin typeface="Arial" pitchFamily="34" charset="0"/>
                <a:cs typeface="Arial" pitchFamily="34" charset="0"/>
              </a:rPr>
              <a:t> </a:t>
            </a:r>
            <a:r>
              <a:rPr lang="fr-FR" sz="2800" i="1" dirty="0" err="1">
                <a:latin typeface="Arial" pitchFamily="34" charset="0"/>
                <a:cs typeface="Arial" pitchFamily="34" charset="0"/>
              </a:rPr>
              <a:t>opresc</a:t>
            </a:r>
            <a:r>
              <a:rPr lang="fr-FR" sz="2800" i="1" dirty="0">
                <a:latin typeface="Arial" pitchFamily="34" charset="0"/>
                <a:cs typeface="Arial" pitchFamily="34" charset="0"/>
              </a:rPr>
              <a:t> </a:t>
            </a:r>
            <a:r>
              <a:rPr lang="fr-FR" sz="2800" i="1" dirty="0" err="1">
                <a:latin typeface="Arial" pitchFamily="34" charset="0"/>
                <a:cs typeface="Arial" pitchFamily="34" charset="0"/>
              </a:rPr>
              <a:t>genele</a:t>
            </a:r>
            <a:r>
              <a:rPr lang="fr-FR" sz="2800" i="1" dirty="0">
                <a:latin typeface="Arial" pitchFamily="34" charset="0"/>
                <a:cs typeface="Arial" pitchFamily="34" charset="0"/>
              </a:rPr>
              <a:t> </a:t>
            </a:r>
            <a:r>
              <a:rPr lang="fr-FR" sz="2800" i="1" dirty="0" err="1">
                <a:latin typeface="Arial" pitchFamily="34" charset="0"/>
                <a:cs typeface="Arial" pitchFamily="34" charset="0"/>
              </a:rPr>
              <a:t>şi</a:t>
            </a:r>
            <a:r>
              <a:rPr lang="fr-FR" sz="2800" i="1" dirty="0">
                <a:latin typeface="Arial" pitchFamily="34" charset="0"/>
                <a:cs typeface="Arial" pitchFamily="34" charset="0"/>
              </a:rPr>
              <a:t> </a:t>
            </a:r>
            <a:r>
              <a:rPr lang="fr-FR" sz="2800" i="1" dirty="0" err="1">
                <a:latin typeface="Arial" pitchFamily="34" charset="0"/>
                <a:cs typeface="Arial" pitchFamily="34" charset="0"/>
              </a:rPr>
              <a:t>sugerează</a:t>
            </a:r>
            <a:r>
              <a:rPr lang="fr-FR" sz="2800" i="1" dirty="0">
                <a:latin typeface="Arial" pitchFamily="34" charset="0"/>
                <a:cs typeface="Arial" pitchFamily="34" charset="0"/>
              </a:rPr>
              <a:t> </a:t>
            </a:r>
            <a:r>
              <a:rPr lang="fr-FR" sz="2800" i="1" dirty="0" err="1">
                <a:latin typeface="Arial" pitchFamily="34" charset="0"/>
                <a:cs typeface="Arial" pitchFamily="34" charset="0"/>
              </a:rPr>
              <a:t>că</a:t>
            </a:r>
            <a:r>
              <a:rPr lang="fr-FR" sz="2800" i="1" dirty="0">
                <a:latin typeface="Arial" pitchFamily="34" charset="0"/>
                <a:cs typeface="Arial" pitchFamily="34" charset="0"/>
              </a:rPr>
              <a:t> </a:t>
            </a:r>
            <a:r>
              <a:rPr lang="fr-FR" sz="2800" i="1" dirty="0" err="1">
                <a:latin typeface="Arial" pitchFamily="34" charset="0"/>
                <a:cs typeface="Arial" pitchFamily="34" charset="0"/>
              </a:rPr>
              <a:t>lucrurile</a:t>
            </a:r>
            <a:r>
              <a:rPr lang="fr-FR" sz="2800" i="1" dirty="0">
                <a:latin typeface="Arial" pitchFamily="34" charset="0"/>
                <a:cs typeface="Arial" pitchFamily="34" charset="0"/>
              </a:rPr>
              <a:t> </a:t>
            </a:r>
            <a:r>
              <a:rPr lang="fr-FR" sz="2800" i="1" dirty="0" err="1">
                <a:latin typeface="Arial" pitchFamily="34" charset="0"/>
                <a:cs typeface="Arial" pitchFamily="34" charset="0"/>
              </a:rPr>
              <a:t>pe</a:t>
            </a:r>
            <a:r>
              <a:rPr lang="fr-FR" sz="2800" i="1" dirty="0">
                <a:latin typeface="Arial" pitchFamily="34" charset="0"/>
                <a:cs typeface="Arial" pitchFamily="34" charset="0"/>
              </a:rPr>
              <a:t> care </a:t>
            </a:r>
            <a:r>
              <a:rPr lang="fr-FR" sz="2800" i="1" dirty="0" err="1">
                <a:latin typeface="Arial" pitchFamily="34" charset="0"/>
                <a:cs typeface="Arial" pitchFamily="34" charset="0"/>
              </a:rPr>
              <a:t>oamenii</a:t>
            </a:r>
            <a:r>
              <a:rPr lang="fr-FR" sz="2800" i="1" dirty="0">
                <a:latin typeface="Arial" pitchFamily="34" charset="0"/>
                <a:cs typeface="Arial" pitchFamily="34" charset="0"/>
              </a:rPr>
              <a:t> le </a:t>
            </a:r>
            <a:r>
              <a:rPr lang="fr-FR" sz="2800" i="1" dirty="0" err="1">
                <a:latin typeface="Arial" pitchFamily="34" charset="0"/>
                <a:cs typeface="Arial" pitchFamily="34" charset="0"/>
              </a:rPr>
              <a:t>trăiesc</a:t>
            </a:r>
            <a:r>
              <a:rPr lang="fr-FR" sz="2800" i="1" dirty="0">
                <a:latin typeface="Arial" pitchFamily="34" charset="0"/>
                <a:cs typeface="Arial" pitchFamily="34" charset="0"/>
              </a:rPr>
              <a:t> – </a:t>
            </a:r>
            <a:r>
              <a:rPr lang="fr-FR" sz="2800" b="1" i="1" dirty="0">
                <a:latin typeface="Arial" pitchFamily="34" charset="0"/>
                <a:cs typeface="Arial" pitchFamily="34" charset="0"/>
              </a:rPr>
              <a:t>de la </a:t>
            </a:r>
            <a:r>
              <a:rPr lang="fr-FR" sz="2800" b="1" i="1" dirty="0" err="1">
                <a:latin typeface="Arial" pitchFamily="34" charset="0"/>
                <a:cs typeface="Arial" pitchFamily="34" charset="0"/>
              </a:rPr>
              <a:t>hrană</a:t>
            </a:r>
            <a:r>
              <a:rPr lang="fr-FR" sz="2800" b="1" i="1" dirty="0">
                <a:latin typeface="Arial" pitchFamily="34" charset="0"/>
                <a:cs typeface="Arial" pitchFamily="34" charset="0"/>
              </a:rPr>
              <a:t> la </a:t>
            </a:r>
            <a:r>
              <a:rPr lang="fr-FR" sz="2800" b="1" i="1" dirty="0" err="1">
                <a:latin typeface="Arial" pitchFamily="34" charset="0"/>
                <a:cs typeface="Arial" pitchFamily="34" charset="0"/>
              </a:rPr>
              <a:t>stres</a:t>
            </a:r>
            <a:r>
              <a:rPr lang="fr-FR" sz="2800" b="1" i="1" dirty="0">
                <a:latin typeface="Arial" pitchFamily="34" charset="0"/>
                <a:cs typeface="Arial" pitchFamily="34" charset="0"/>
              </a:rPr>
              <a:t> </a:t>
            </a:r>
            <a:r>
              <a:rPr lang="fr-FR" sz="2800" i="1" dirty="0">
                <a:latin typeface="Arial" pitchFamily="34" charset="0"/>
                <a:cs typeface="Arial" pitchFamily="34" charset="0"/>
              </a:rPr>
              <a:t>– pot </a:t>
            </a:r>
            <a:r>
              <a:rPr lang="fr-FR" sz="2800" i="1" dirty="0" err="1">
                <a:latin typeface="Arial" pitchFamily="34" charset="0"/>
                <a:cs typeface="Arial" pitchFamily="34" charset="0"/>
              </a:rPr>
              <a:t>controla</a:t>
            </a:r>
            <a:r>
              <a:rPr lang="fr-FR" sz="2800" i="1" dirty="0">
                <a:latin typeface="Arial" pitchFamily="34" charset="0"/>
                <a:cs typeface="Arial" pitchFamily="34" charset="0"/>
              </a:rPr>
              <a:t> </a:t>
            </a:r>
            <a:r>
              <a:rPr lang="fr-FR" sz="2800" i="1" dirty="0" err="1">
                <a:latin typeface="Arial" pitchFamily="34" charset="0"/>
                <a:cs typeface="Arial" pitchFamily="34" charset="0"/>
              </a:rPr>
              <a:t>aceste</a:t>
            </a:r>
            <a:r>
              <a:rPr lang="fr-FR" sz="2800" i="1" dirty="0">
                <a:latin typeface="Arial" pitchFamily="34" charset="0"/>
                <a:cs typeface="Arial" pitchFamily="34" charset="0"/>
              </a:rPr>
              <a:t> </a:t>
            </a:r>
            <a:r>
              <a:rPr lang="fr-FR" sz="2800" i="1" dirty="0" err="1">
                <a:latin typeface="Arial" pitchFamily="34" charset="0"/>
                <a:cs typeface="Arial" pitchFamily="34" charset="0"/>
              </a:rPr>
              <a:t>comutatoare</a:t>
            </a:r>
            <a:r>
              <a:rPr lang="fr-FR" sz="2800" i="1" dirty="0">
                <a:latin typeface="Arial" pitchFamily="34" charset="0"/>
                <a:cs typeface="Arial" pitchFamily="34" charset="0"/>
              </a:rPr>
              <a:t>, </a:t>
            </a:r>
            <a:r>
              <a:rPr lang="fr-FR" sz="2800" i="1" dirty="0" err="1">
                <a:latin typeface="Arial" pitchFamily="34" charset="0"/>
                <a:cs typeface="Arial" pitchFamily="34" charset="0"/>
              </a:rPr>
              <a:t>cu</a:t>
            </a:r>
            <a:r>
              <a:rPr lang="fr-FR" sz="2800" i="1" dirty="0">
                <a:latin typeface="Arial" pitchFamily="34" charset="0"/>
                <a:cs typeface="Arial" pitchFamily="34" charset="0"/>
              </a:rPr>
              <a:t> </a:t>
            </a:r>
            <a:r>
              <a:rPr lang="fr-FR" sz="2800" i="1" dirty="0" err="1">
                <a:latin typeface="Arial" pitchFamily="34" charset="0"/>
                <a:cs typeface="Arial" pitchFamily="34" charset="0"/>
              </a:rPr>
              <a:t>efecte</a:t>
            </a:r>
            <a:r>
              <a:rPr lang="fr-FR" sz="2800" i="1" dirty="0">
                <a:latin typeface="Arial" pitchFamily="34" charset="0"/>
                <a:cs typeface="Arial" pitchFamily="34" charset="0"/>
              </a:rPr>
              <a:t> care se pot </a:t>
            </a:r>
            <a:r>
              <a:rPr lang="fr-FR" sz="2800" i="1" dirty="0" err="1">
                <a:latin typeface="Arial" pitchFamily="34" charset="0"/>
                <a:cs typeface="Arial" pitchFamily="34" charset="0"/>
              </a:rPr>
              <a:t>transmite</a:t>
            </a:r>
            <a:r>
              <a:rPr lang="fr-FR" sz="2800" i="1" dirty="0">
                <a:latin typeface="Arial" pitchFamily="34" charset="0"/>
                <a:cs typeface="Arial" pitchFamily="34" charset="0"/>
              </a:rPr>
              <a:t> </a:t>
            </a:r>
            <a:r>
              <a:rPr lang="fr-FR" sz="2800" i="1" dirty="0" err="1">
                <a:latin typeface="Arial" pitchFamily="34" charset="0"/>
                <a:cs typeface="Arial" pitchFamily="34" charset="0"/>
              </a:rPr>
              <a:t>generaţiei</a:t>
            </a:r>
            <a:r>
              <a:rPr lang="fr-FR" sz="2800" i="1" dirty="0">
                <a:latin typeface="Arial" pitchFamily="34" charset="0"/>
                <a:cs typeface="Arial" pitchFamily="34" charset="0"/>
              </a:rPr>
              <a:t> </a:t>
            </a:r>
            <a:r>
              <a:rPr lang="fr-FR" sz="2800" i="1" dirty="0" err="1">
                <a:latin typeface="Arial" pitchFamily="34" charset="0"/>
                <a:cs typeface="Arial" pitchFamily="34" charset="0"/>
              </a:rPr>
              <a:t>următoare</a:t>
            </a:r>
            <a:r>
              <a:rPr lang="fr-FR" sz="2800" i="1" dirty="0" smtClean="0">
                <a:latin typeface="Arial" pitchFamily="34" charset="0"/>
                <a:cs typeface="Arial" pitchFamily="34" charset="0"/>
              </a:rPr>
              <a:t>.</a:t>
            </a:r>
            <a:r>
              <a:rPr lang="ro-RO" sz="2800" i="1" dirty="0" smtClean="0">
                <a:latin typeface="Arial" pitchFamily="34" charset="0"/>
                <a:cs typeface="Arial" pitchFamily="34" charset="0"/>
              </a:rPr>
              <a:t> – </a:t>
            </a:r>
            <a:r>
              <a:rPr lang="ro-RO" sz="2800" dirty="0" smtClean="0">
                <a:latin typeface="Arial" pitchFamily="34" charset="0"/>
                <a:cs typeface="Arial" pitchFamily="34" charset="0"/>
              </a:rPr>
              <a:t>Dragoș Cîrneci</a:t>
            </a:r>
            <a:endParaRPr lang="fr-FR" sz="2800" dirty="0">
              <a:latin typeface="Arial" pitchFamily="34" charset="0"/>
              <a:cs typeface="Arial" pitchFamily="34" charset="0"/>
            </a:endParaRPr>
          </a:p>
          <a:p>
            <a:pPr algn="just">
              <a:buClrTx/>
            </a:pPr>
            <a:endParaRPr lang="fr-FR" sz="2800" dirty="0">
              <a:latin typeface="Arial" pitchFamily="34" charset="0"/>
              <a:cs typeface="Arial" pitchFamily="34" charset="0"/>
            </a:endParaRPr>
          </a:p>
          <a:p>
            <a:pPr algn="just">
              <a:buClrTx/>
            </a:pPr>
            <a:r>
              <a:rPr lang="en-US" sz="2800" dirty="0">
                <a:latin typeface="Arial" pitchFamily="34" charset="0"/>
                <a:cs typeface="Arial" pitchFamily="34" charset="0"/>
              </a:rPr>
              <a:t> Un </a:t>
            </a:r>
            <a:r>
              <a:rPr lang="en-US" sz="2800" dirty="0" err="1">
                <a:latin typeface="Arial" pitchFamily="34" charset="0"/>
                <a:cs typeface="Arial" pitchFamily="34" charset="0"/>
              </a:rPr>
              <a:t>stimul</a:t>
            </a:r>
            <a:r>
              <a:rPr lang="en-US" sz="2800" dirty="0">
                <a:latin typeface="Arial" pitchFamily="34" charset="0"/>
                <a:cs typeface="Arial" pitchFamily="34" charset="0"/>
              </a:rPr>
              <a:t> </a:t>
            </a:r>
            <a:r>
              <a:rPr lang="en-US" sz="2800" dirty="0" err="1">
                <a:latin typeface="Arial" pitchFamily="34" charset="0"/>
                <a:cs typeface="Arial" pitchFamily="34" charset="0"/>
              </a:rPr>
              <a:t>simplu</a:t>
            </a:r>
            <a:r>
              <a:rPr lang="en-US" sz="2800" dirty="0">
                <a:latin typeface="Arial" pitchFamily="34" charset="0"/>
                <a:cs typeface="Arial" pitchFamily="34" charset="0"/>
              </a:rPr>
              <a:t> din </a:t>
            </a:r>
            <a:r>
              <a:rPr lang="en-US" sz="2800" dirty="0" err="1">
                <a:latin typeface="Arial" pitchFamily="34" charset="0"/>
                <a:cs typeface="Arial" pitchFamily="34" charset="0"/>
              </a:rPr>
              <a:t>mediul</a:t>
            </a:r>
            <a:r>
              <a:rPr lang="en-US" sz="2800" dirty="0">
                <a:latin typeface="Arial" pitchFamily="34" charset="0"/>
                <a:cs typeface="Arial" pitchFamily="34" charset="0"/>
              </a:rPr>
              <a:t> </a:t>
            </a:r>
            <a:r>
              <a:rPr lang="en-US" sz="2800" dirty="0" err="1">
                <a:latin typeface="Arial" pitchFamily="34" charset="0"/>
                <a:cs typeface="Arial" pitchFamily="34" charset="0"/>
              </a:rPr>
              <a:t>în</a:t>
            </a:r>
            <a:r>
              <a:rPr lang="en-US" sz="2800" dirty="0">
                <a:latin typeface="Arial" pitchFamily="34" charset="0"/>
                <a:cs typeface="Arial" pitchFamily="34" charset="0"/>
              </a:rPr>
              <a:t> care </a:t>
            </a:r>
            <a:r>
              <a:rPr lang="en-US" sz="2800" dirty="0" err="1">
                <a:latin typeface="Arial" pitchFamily="34" charset="0"/>
                <a:cs typeface="Arial" pitchFamily="34" charset="0"/>
              </a:rPr>
              <a:t>trăim</a:t>
            </a:r>
            <a:r>
              <a:rPr lang="en-US" sz="2800" dirty="0">
                <a:latin typeface="Arial" pitchFamily="34" charset="0"/>
                <a:cs typeface="Arial" pitchFamily="34" charset="0"/>
              </a:rPr>
              <a:t> </a:t>
            </a:r>
            <a:r>
              <a:rPr lang="en-US" sz="2800" dirty="0" err="1">
                <a:latin typeface="Arial" pitchFamily="34" charset="0"/>
                <a:cs typeface="Arial" pitchFamily="34" charset="0"/>
              </a:rPr>
              <a:t>poate</a:t>
            </a:r>
            <a:r>
              <a:rPr lang="en-US" sz="2800" dirty="0">
                <a:latin typeface="Arial" pitchFamily="34" charset="0"/>
                <a:cs typeface="Arial" pitchFamily="34" charset="0"/>
              </a:rPr>
              <a:t> </a:t>
            </a:r>
            <a:r>
              <a:rPr lang="en-US" sz="2800" dirty="0" err="1">
                <a:latin typeface="Arial" pitchFamily="34" charset="0"/>
                <a:cs typeface="Arial" pitchFamily="34" charset="0"/>
              </a:rPr>
              <a:t>porni</a:t>
            </a:r>
            <a:r>
              <a:rPr lang="en-US" sz="2800" dirty="0">
                <a:latin typeface="Arial" pitchFamily="34" charset="0"/>
                <a:cs typeface="Arial" pitchFamily="34" charset="0"/>
              </a:rPr>
              <a:t> </a:t>
            </a:r>
            <a:r>
              <a:rPr lang="en-US" sz="2800" dirty="0" err="1">
                <a:latin typeface="Arial" pitchFamily="34" charset="0"/>
                <a:cs typeface="Arial" pitchFamily="34" charset="0"/>
              </a:rPr>
              <a:t>sau</a:t>
            </a:r>
            <a:r>
              <a:rPr lang="en-US" sz="2800" dirty="0">
                <a:latin typeface="Arial" pitchFamily="34" charset="0"/>
                <a:cs typeface="Arial" pitchFamily="34" charset="0"/>
              </a:rPr>
              <a:t> </a:t>
            </a:r>
            <a:r>
              <a:rPr lang="en-US" sz="2800" dirty="0" err="1">
                <a:latin typeface="Arial" pitchFamily="34" charset="0"/>
                <a:cs typeface="Arial" pitchFamily="34" charset="0"/>
              </a:rPr>
              <a:t>opri</a:t>
            </a:r>
            <a:r>
              <a:rPr lang="en-US" sz="2800" dirty="0">
                <a:latin typeface="Arial" pitchFamily="34" charset="0"/>
                <a:cs typeface="Arial" pitchFamily="34" charset="0"/>
              </a:rPr>
              <a:t> </a:t>
            </a:r>
            <a:r>
              <a:rPr lang="en-US" sz="2800" dirty="0" err="1">
                <a:latin typeface="Arial" pitchFamily="34" charset="0"/>
                <a:cs typeface="Arial" pitchFamily="34" charset="0"/>
              </a:rPr>
              <a:t>anumite</a:t>
            </a:r>
            <a:r>
              <a:rPr lang="en-US" sz="2800" dirty="0">
                <a:latin typeface="Arial" pitchFamily="34" charset="0"/>
                <a:cs typeface="Arial" pitchFamily="34" charset="0"/>
              </a:rPr>
              <a:t> gene, </a:t>
            </a:r>
            <a:r>
              <a:rPr lang="en-US" sz="2800" dirty="0" err="1">
                <a:latin typeface="Arial" pitchFamily="34" charset="0"/>
                <a:cs typeface="Arial" pitchFamily="34" charset="0"/>
              </a:rPr>
              <a:t>iar</a:t>
            </a:r>
            <a:r>
              <a:rPr lang="en-US" sz="2800" dirty="0">
                <a:latin typeface="Arial" pitchFamily="34" charset="0"/>
                <a:cs typeface="Arial" pitchFamily="34" charset="0"/>
              </a:rPr>
              <a:t> </a:t>
            </a:r>
            <a:r>
              <a:rPr lang="en-US" sz="2800" dirty="0" err="1">
                <a:latin typeface="Arial" pitchFamily="34" charset="0"/>
                <a:cs typeface="Arial" pitchFamily="34" charset="0"/>
              </a:rPr>
              <a:t>această</a:t>
            </a:r>
            <a:r>
              <a:rPr lang="en-US" sz="2800" dirty="0">
                <a:latin typeface="Arial" pitchFamily="34" charset="0"/>
                <a:cs typeface="Arial" pitchFamily="34" charset="0"/>
              </a:rPr>
              <a:t> </a:t>
            </a:r>
            <a:r>
              <a:rPr lang="en-US" sz="2800" dirty="0" err="1">
                <a:latin typeface="Arial" pitchFamily="34" charset="0"/>
                <a:cs typeface="Arial" pitchFamily="34" charset="0"/>
              </a:rPr>
              <a:t>modificare</a:t>
            </a:r>
            <a:r>
              <a:rPr lang="en-US" sz="2800" dirty="0">
                <a:latin typeface="Arial" pitchFamily="34" charset="0"/>
                <a:cs typeface="Arial" pitchFamily="34" charset="0"/>
              </a:rPr>
              <a:t> </a:t>
            </a:r>
            <a:r>
              <a:rPr lang="en-US" sz="2800" dirty="0" err="1">
                <a:latin typeface="Arial" pitchFamily="34" charset="0"/>
                <a:cs typeface="Arial" pitchFamily="34" charset="0"/>
              </a:rPr>
              <a:t>poate</a:t>
            </a:r>
            <a:r>
              <a:rPr lang="en-US" sz="2800" dirty="0">
                <a:latin typeface="Arial" pitchFamily="34" charset="0"/>
                <a:cs typeface="Arial" pitchFamily="34" charset="0"/>
              </a:rPr>
              <a:t> fi </a:t>
            </a:r>
            <a:r>
              <a:rPr lang="en-US" sz="2800" dirty="0" err="1">
                <a:latin typeface="Arial" pitchFamily="34" charset="0"/>
                <a:cs typeface="Arial" pitchFamily="34" charset="0"/>
              </a:rPr>
              <a:t>transmisă</a:t>
            </a:r>
            <a:r>
              <a:rPr lang="en-US" sz="2800" dirty="0">
                <a:latin typeface="Arial" pitchFamily="34" charset="0"/>
                <a:cs typeface="Arial" pitchFamily="34" charset="0"/>
              </a:rPr>
              <a:t> </a:t>
            </a:r>
            <a:r>
              <a:rPr lang="en-US" sz="2800" dirty="0" err="1">
                <a:latin typeface="Arial" pitchFamily="34" charset="0"/>
                <a:cs typeface="Arial" pitchFamily="34" charset="0"/>
              </a:rPr>
              <a:t>urmaşilor</a:t>
            </a:r>
            <a:r>
              <a:rPr lang="en-US" sz="2800" dirty="0">
                <a:latin typeface="Arial" pitchFamily="34" charset="0"/>
                <a:cs typeface="Arial" pitchFamily="34" charset="0"/>
              </a:rPr>
              <a:t> </a:t>
            </a:r>
            <a:r>
              <a:rPr lang="en-US" sz="2800" b="1" dirty="0" err="1">
                <a:latin typeface="Arial" pitchFamily="34" charset="0"/>
                <a:cs typeface="Arial" pitchFamily="34" charset="0"/>
              </a:rPr>
              <a:t>afectȃnd</a:t>
            </a:r>
            <a:r>
              <a:rPr lang="en-US" sz="2800" b="1" dirty="0">
                <a:latin typeface="Arial" pitchFamily="34" charset="0"/>
                <a:cs typeface="Arial" pitchFamily="34" charset="0"/>
              </a:rPr>
              <a:t> </a:t>
            </a:r>
            <a:r>
              <a:rPr lang="en-US" sz="2800" b="1" dirty="0" err="1">
                <a:latin typeface="Arial" pitchFamily="34" charset="0"/>
                <a:cs typeface="Arial" pitchFamily="34" charset="0"/>
              </a:rPr>
              <a:t>genele</a:t>
            </a:r>
            <a:r>
              <a:rPr lang="en-US" sz="2800" b="1" dirty="0">
                <a:latin typeface="Arial" pitchFamily="34" charset="0"/>
                <a:cs typeface="Arial" pitchFamily="34" charset="0"/>
              </a:rPr>
              <a:t> </a:t>
            </a:r>
            <a:r>
              <a:rPr lang="en-US" sz="2800" b="1" dirty="0" err="1" smtClean="0">
                <a:latin typeface="Arial" pitchFamily="34" charset="0"/>
                <a:cs typeface="Arial" pitchFamily="34" charset="0"/>
              </a:rPr>
              <a:t>speciei</a:t>
            </a:r>
            <a:r>
              <a:rPr lang="ro-RO" sz="2800" b="1" dirty="0" smtClean="0">
                <a:latin typeface="Arial" pitchFamily="34" charset="0"/>
                <a:cs typeface="Arial" pitchFamily="34" charset="0"/>
              </a:rPr>
              <a:t>! (vezi generația 90 – obezitate)</a:t>
            </a:r>
            <a:endParaRPr lang="en-US" sz="2800" b="1" dirty="0">
              <a:latin typeface="Arial" pitchFamily="34" charset="0"/>
              <a:cs typeface="Arial" pitchFamily="34" charset="0"/>
            </a:endParaRPr>
          </a:p>
          <a:p>
            <a:endParaRPr lang="ro-RO" dirty="0"/>
          </a:p>
        </p:txBody>
      </p:sp>
    </p:spTree>
    <p:extLst>
      <p:ext uri="{BB962C8B-B14F-4D97-AF65-F5344CB8AC3E}">
        <p14:creationId xmlns:p14="http://schemas.microsoft.com/office/powerpoint/2010/main" val="4175656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Experiment</a:t>
            </a:r>
            <a:endParaRPr lang="ro-RO" dirty="0"/>
          </a:p>
        </p:txBody>
      </p:sp>
      <p:sp>
        <p:nvSpPr>
          <p:cNvPr id="3" name="Content Placeholder 2"/>
          <p:cNvSpPr>
            <a:spLocks noGrp="1"/>
          </p:cNvSpPr>
          <p:nvPr>
            <p:ph idx="1"/>
          </p:nvPr>
        </p:nvSpPr>
        <p:spPr/>
        <p:txBody>
          <a:bodyPr>
            <a:normAutofit fontScale="62500" lnSpcReduction="20000"/>
          </a:bodyPr>
          <a:lstStyle/>
          <a:p>
            <a:pPr marL="285750" indent="-285750" algn="just">
              <a:buFont typeface="Arial" pitchFamily="34" charset="0"/>
              <a:buChar char="•"/>
            </a:pPr>
            <a:r>
              <a:rPr lang="en-US" sz="2900" dirty="0" err="1"/>
              <a:t>Sobolani</a:t>
            </a:r>
            <a:r>
              <a:rPr lang="en-US" sz="2900" dirty="0"/>
              <a:t> </a:t>
            </a:r>
            <a:r>
              <a:rPr lang="en-US" sz="2900" dirty="0" err="1"/>
              <a:t>masculi</a:t>
            </a:r>
            <a:r>
              <a:rPr lang="en-US" sz="2900" dirty="0"/>
              <a:t> </a:t>
            </a:r>
            <a:r>
              <a:rPr lang="en-US" sz="2900" dirty="0" err="1"/>
              <a:t>sănătoşi</a:t>
            </a:r>
            <a:r>
              <a:rPr lang="en-US" sz="2900" dirty="0"/>
              <a:t> au </a:t>
            </a:r>
            <a:r>
              <a:rPr lang="en-US" sz="2900" dirty="0" err="1"/>
              <a:t>fost</a:t>
            </a:r>
            <a:r>
              <a:rPr lang="en-US" sz="2900" dirty="0"/>
              <a:t> </a:t>
            </a:r>
            <a:r>
              <a:rPr lang="en-US" sz="2900" dirty="0" err="1"/>
              <a:t>expusi</a:t>
            </a:r>
            <a:r>
              <a:rPr lang="en-US" sz="2900" dirty="0"/>
              <a:t> la 6 </a:t>
            </a:r>
            <a:r>
              <a:rPr lang="en-US" sz="2900" dirty="0" err="1"/>
              <a:t>săptămȃni</a:t>
            </a:r>
            <a:r>
              <a:rPr lang="en-US" sz="2900" dirty="0"/>
              <a:t> de </a:t>
            </a:r>
            <a:r>
              <a:rPr lang="en-US" sz="2900" dirty="0" err="1"/>
              <a:t>stres</a:t>
            </a:r>
            <a:r>
              <a:rPr lang="en-US" sz="2900" dirty="0"/>
              <a:t> </a:t>
            </a:r>
            <a:r>
              <a:rPr lang="en-US" sz="2900" dirty="0" err="1"/>
              <a:t>iar</a:t>
            </a:r>
            <a:r>
              <a:rPr lang="en-US" sz="2900" dirty="0"/>
              <a:t> la </a:t>
            </a:r>
            <a:r>
              <a:rPr lang="en-US" sz="2900" dirty="0" err="1"/>
              <a:t>două</a:t>
            </a:r>
            <a:r>
              <a:rPr lang="en-US" sz="2900" dirty="0"/>
              <a:t> </a:t>
            </a:r>
            <a:r>
              <a:rPr lang="en-US" sz="2900" dirty="0" err="1"/>
              <a:t>săptămȃni</a:t>
            </a:r>
            <a:r>
              <a:rPr lang="en-US" sz="2900" dirty="0"/>
              <a:t> de la </a:t>
            </a:r>
            <a:r>
              <a:rPr lang="en-US" sz="2900" dirty="0" err="1"/>
              <a:t>incetarea</a:t>
            </a:r>
            <a:r>
              <a:rPr lang="en-US" sz="2900" dirty="0"/>
              <a:t> </a:t>
            </a:r>
            <a:r>
              <a:rPr lang="en-US" sz="2900" dirty="0" err="1"/>
              <a:t>stresului</a:t>
            </a:r>
            <a:r>
              <a:rPr lang="en-US" sz="2900" dirty="0"/>
              <a:t> li s-a </a:t>
            </a:r>
            <a:r>
              <a:rPr lang="en-US" sz="2900" dirty="0" err="1"/>
              <a:t>oferit</a:t>
            </a:r>
            <a:r>
              <a:rPr lang="en-US" sz="2900" dirty="0"/>
              <a:t> </a:t>
            </a:r>
            <a:r>
              <a:rPr lang="en-US" sz="2900" dirty="0" err="1"/>
              <a:t>şansa</a:t>
            </a:r>
            <a:r>
              <a:rPr lang="en-US" sz="2900" dirty="0"/>
              <a:t> </a:t>
            </a:r>
            <a:r>
              <a:rPr lang="en-US" sz="2900" dirty="0" err="1"/>
              <a:t>să</a:t>
            </a:r>
            <a:r>
              <a:rPr lang="en-US" sz="2900" dirty="0"/>
              <a:t> se </a:t>
            </a:r>
            <a:r>
              <a:rPr lang="en-US" sz="2900" dirty="0" err="1"/>
              <a:t>reproducă</a:t>
            </a:r>
            <a:r>
              <a:rPr lang="en-US" sz="2900" dirty="0"/>
              <a:t> </a:t>
            </a:r>
          </a:p>
          <a:p>
            <a:pPr algn="just"/>
            <a:endParaRPr lang="en-US" sz="2900" dirty="0"/>
          </a:p>
          <a:p>
            <a:pPr marL="285750" indent="-285750" algn="just">
              <a:buFont typeface="Arial" pitchFamily="34" charset="0"/>
              <a:buChar char="•"/>
            </a:pPr>
            <a:r>
              <a:rPr lang="en-US" sz="2900" dirty="0"/>
              <a:t>Cu </a:t>
            </a:r>
            <a:r>
              <a:rPr lang="en-US" sz="2900" dirty="0" err="1"/>
              <a:t>ocazia</a:t>
            </a:r>
            <a:r>
              <a:rPr lang="en-US" sz="2900" dirty="0"/>
              <a:t> </a:t>
            </a:r>
            <a:r>
              <a:rPr lang="en-US" sz="2900" dirty="0" err="1"/>
              <a:t>asta</a:t>
            </a:r>
            <a:r>
              <a:rPr lang="en-US" sz="2900" dirty="0"/>
              <a:t> au </a:t>
            </a:r>
            <a:r>
              <a:rPr lang="en-US" sz="2900" dirty="0" err="1"/>
              <a:t>transmis</a:t>
            </a:r>
            <a:r>
              <a:rPr lang="en-US" sz="2900" dirty="0"/>
              <a:t> </a:t>
            </a:r>
            <a:r>
              <a:rPr lang="en-US" sz="2900" dirty="0" err="1"/>
              <a:t>mai</a:t>
            </a:r>
            <a:r>
              <a:rPr lang="en-US" sz="2900" dirty="0"/>
              <a:t> </a:t>
            </a:r>
            <a:r>
              <a:rPr lang="en-US" sz="2900" dirty="0" err="1"/>
              <a:t>departe</a:t>
            </a:r>
            <a:r>
              <a:rPr lang="en-US" sz="2900" dirty="0"/>
              <a:t> </a:t>
            </a:r>
            <a:r>
              <a:rPr lang="en-US" sz="2900" dirty="0" err="1"/>
              <a:t>modificări</a:t>
            </a:r>
            <a:r>
              <a:rPr lang="en-US" sz="2900" dirty="0"/>
              <a:t> la </a:t>
            </a:r>
            <a:r>
              <a:rPr lang="en-US" sz="2900" dirty="0" err="1"/>
              <a:t>nivelul</a:t>
            </a:r>
            <a:r>
              <a:rPr lang="en-US" sz="2900" dirty="0"/>
              <a:t> </a:t>
            </a:r>
            <a:r>
              <a:rPr lang="en-US" sz="2900" dirty="0" err="1"/>
              <a:t>unor</a:t>
            </a:r>
            <a:r>
              <a:rPr lang="en-US" sz="2900" dirty="0"/>
              <a:t> molecule care </a:t>
            </a:r>
            <a:r>
              <a:rPr lang="en-US" sz="2900" dirty="0" err="1"/>
              <a:t>reglează</a:t>
            </a:r>
            <a:r>
              <a:rPr lang="en-US" sz="2900" dirty="0"/>
              <a:t> gene </a:t>
            </a:r>
            <a:r>
              <a:rPr lang="en-US" sz="2900" dirty="0" err="1"/>
              <a:t>responsabile</a:t>
            </a:r>
            <a:r>
              <a:rPr lang="en-US" sz="2900" dirty="0"/>
              <a:t> cu </a:t>
            </a:r>
            <a:r>
              <a:rPr lang="en-US" sz="2900" dirty="0" err="1"/>
              <a:t>stresul</a:t>
            </a:r>
            <a:r>
              <a:rPr lang="en-US" sz="2900" dirty="0"/>
              <a:t> – </a:t>
            </a:r>
            <a:r>
              <a:rPr lang="en-US" sz="2900" dirty="0" err="1"/>
              <a:t>mai</a:t>
            </a:r>
            <a:r>
              <a:rPr lang="en-US" sz="2900" dirty="0"/>
              <a:t> exact cu </a:t>
            </a:r>
            <a:r>
              <a:rPr lang="en-US" sz="2900" b="1" dirty="0" err="1"/>
              <a:t>secreţia</a:t>
            </a:r>
            <a:r>
              <a:rPr lang="en-US" sz="2900" b="1" dirty="0"/>
              <a:t> </a:t>
            </a:r>
            <a:r>
              <a:rPr lang="en-US" sz="2900" b="1" dirty="0" err="1"/>
              <a:t>cortizolului</a:t>
            </a:r>
            <a:r>
              <a:rPr lang="en-US" sz="2900" dirty="0"/>
              <a:t>. </a:t>
            </a:r>
          </a:p>
          <a:p>
            <a:pPr marL="285750" indent="-285750" algn="just">
              <a:buFont typeface="Arial" pitchFamily="34" charset="0"/>
              <a:buChar char="•"/>
            </a:pPr>
            <a:endParaRPr lang="en-US" sz="2900" dirty="0"/>
          </a:p>
          <a:p>
            <a:pPr marL="285750" indent="-285750" algn="just">
              <a:buFont typeface="Arial" pitchFamily="34" charset="0"/>
              <a:buChar char="•"/>
            </a:pPr>
            <a:r>
              <a:rPr lang="en-US" sz="2900" dirty="0" err="1"/>
              <a:t>Traduse</a:t>
            </a:r>
            <a:r>
              <a:rPr lang="en-US" sz="2900" dirty="0"/>
              <a:t> in </a:t>
            </a:r>
            <a:r>
              <a:rPr lang="en-US" sz="2900" dirty="0" err="1"/>
              <a:t>cronologia</a:t>
            </a:r>
            <a:r>
              <a:rPr lang="en-US" sz="2900" dirty="0"/>
              <a:t> </a:t>
            </a:r>
            <a:r>
              <a:rPr lang="en-US" sz="2900" dirty="0" err="1"/>
              <a:t>umană</a:t>
            </a:r>
            <a:r>
              <a:rPr lang="en-US" sz="2900" dirty="0"/>
              <a:t>, </a:t>
            </a:r>
            <a:r>
              <a:rPr lang="en-US" sz="2900" dirty="0" err="1"/>
              <a:t>şase</a:t>
            </a:r>
            <a:r>
              <a:rPr lang="en-US" sz="2900" dirty="0"/>
              <a:t> </a:t>
            </a:r>
            <a:r>
              <a:rPr lang="en-US" sz="2900" dirty="0" err="1"/>
              <a:t>săptămȃni</a:t>
            </a:r>
            <a:r>
              <a:rPr lang="en-US" sz="2900" dirty="0"/>
              <a:t> </a:t>
            </a:r>
            <a:r>
              <a:rPr lang="en-US" sz="2900" dirty="0" err="1"/>
              <a:t>inseamnă</a:t>
            </a:r>
            <a:r>
              <a:rPr lang="en-US" sz="2900" dirty="0"/>
              <a:t> 3 </a:t>
            </a:r>
            <a:r>
              <a:rPr lang="en-US" sz="2900" dirty="0" err="1"/>
              <a:t>ani</a:t>
            </a:r>
            <a:r>
              <a:rPr lang="en-US" sz="2900" dirty="0"/>
              <a:t> </a:t>
            </a:r>
            <a:r>
              <a:rPr lang="en-US" sz="2900" dirty="0" err="1"/>
              <a:t>jumătate</a:t>
            </a:r>
            <a:r>
              <a:rPr lang="en-US" sz="2900" dirty="0"/>
              <a:t> </a:t>
            </a:r>
            <a:r>
              <a:rPr lang="en-US" sz="2900" dirty="0" err="1"/>
              <a:t>iar</a:t>
            </a:r>
            <a:r>
              <a:rPr lang="en-US" sz="2900" dirty="0"/>
              <a:t> </a:t>
            </a:r>
            <a:r>
              <a:rPr lang="en-US" sz="2900" dirty="0" err="1"/>
              <a:t>două</a:t>
            </a:r>
            <a:r>
              <a:rPr lang="en-US" sz="2900" dirty="0"/>
              <a:t> </a:t>
            </a:r>
            <a:r>
              <a:rPr lang="en-US" sz="2900" dirty="0" err="1"/>
              <a:t>săptămȃni</a:t>
            </a:r>
            <a:r>
              <a:rPr lang="en-US" sz="2900" dirty="0"/>
              <a:t> </a:t>
            </a:r>
            <a:r>
              <a:rPr lang="en-US" sz="2900" dirty="0" err="1"/>
              <a:t>inseamnă</a:t>
            </a:r>
            <a:r>
              <a:rPr lang="en-US" sz="2900" dirty="0"/>
              <a:t> cam un an </a:t>
            </a:r>
            <a:r>
              <a:rPr lang="en-US" sz="2900" dirty="0" err="1"/>
              <a:t>şi</a:t>
            </a:r>
            <a:r>
              <a:rPr lang="en-US" sz="2900" dirty="0"/>
              <a:t> </a:t>
            </a:r>
            <a:r>
              <a:rPr lang="en-US" sz="2900" dirty="0" err="1"/>
              <a:t>două</a:t>
            </a:r>
            <a:r>
              <a:rPr lang="en-US" sz="2900" dirty="0"/>
              <a:t> </a:t>
            </a:r>
            <a:r>
              <a:rPr lang="en-US" sz="2900" dirty="0" err="1"/>
              <a:t>luni</a:t>
            </a:r>
            <a:r>
              <a:rPr lang="en-US" sz="2900" dirty="0"/>
              <a:t>. </a:t>
            </a:r>
            <a:r>
              <a:rPr lang="en-US" sz="2900" dirty="0" err="1"/>
              <a:t>Adică</a:t>
            </a:r>
            <a:r>
              <a:rPr lang="en-US" sz="2900" dirty="0"/>
              <a:t> un </a:t>
            </a:r>
            <a:r>
              <a:rPr lang="en-US" sz="2900" dirty="0" err="1"/>
              <a:t>bărbat</a:t>
            </a:r>
            <a:r>
              <a:rPr lang="en-US" sz="2900" dirty="0"/>
              <a:t> genetic </a:t>
            </a:r>
            <a:r>
              <a:rPr lang="en-US" sz="2900" dirty="0" err="1"/>
              <a:t>sanatos</a:t>
            </a:r>
            <a:r>
              <a:rPr lang="en-US" sz="2900" dirty="0"/>
              <a:t> </a:t>
            </a:r>
            <a:r>
              <a:rPr lang="en-US" sz="2900" dirty="0" err="1"/>
              <a:t>dacă</a:t>
            </a:r>
            <a:r>
              <a:rPr lang="en-US" sz="2900" dirty="0"/>
              <a:t> </a:t>
            </a:r>
            <a:r>
              <a:rPr lang="en-US" sz="2900" dirty="0" err="1"/>
              <a:t>timp</a:t>
            </a:r>
            <a:r>
              <a:rPr lang="en-US" sz="2900" dirty="0"/>
              <a:t> 3 </a:t>
            </a:r>
            <a:r>
              <a:rPr lang="en-US" sz="2900" dirty="0" err="1"/>
              <a:t>ani</a:t>
            </a:r>
            <a:r>
              <a:rPr lang="en-US" sz="2900" dirty="0"/>
              <a:t> </a:t>
            </a:r>
            <a:r>
              <a:rPr lang="en-US" sz="2900" dirty="0" err="1"/>
              <a:t>este</a:t>
            </a:r>
            <a:r>
              <a:rPr lang="en-US" sz="2900" dirty="0"/>
              <a:t> </a:t>
            </a:r>
            <a:r>
              <a:rPr lang="en-US" sz="2900" dirty="0" err="1"/>
              <a:t>expus</a:t>
            </a:r>
            <a:r>
              <a:rPr lang="en-US" sz="2900" dirty="0"/>
              <a:t> la </a:t>
            </a:r>
            <a:r>
              <a:rPr lang="en-US" sz="2900" dirty="0" err="1"/>
              <a:t>stres</a:t>
            </a:r>
            <a:r>
              <a:rPr lang="en-US" sz="2900" dirty="0"/>
              <a:t> </a:t>
            </a:r>
            <a:r>
              <a:rPr lang="en-US" sz="2900" dirty="0" err="1"/>
              <a:t>şi</a:t>
            </a:r>
            <a:r>
              <a:rPr lang="en-US" sz="2900" dirty="0"/>
              <a:t> </a:t>
            </a:r>
            <a:r>
              <a:rPr lang="en-US" sz="2900" dirty="0" err="1"/>
              <a:t>apoi</a:t>
            </a:r>
            <a:r>
              <a:rPr lang="en-US" sz="2900" dirty="0"/>
              <a:t> face </a:t>
            </a:r>
            <a:r>
              <a:rPr lang="en-US" sz="2900" dirty="0" err="1"/>
              <a:t>copii</a:t>
            </a:r>
            <a:r>
              <a:rPr lang="en-US" sz="2900" dirty="0"/>
              <a:t> la </a:t>
            </a:r>
            <a:r>
              <a:rPr lang="en-US" sz="2900" dirty="0" err="1"/>
              <a:t>mai</a:t>
            </a:r>
            <a:r>
              <a:rPr lang="en-US" sz="2900" dirty="0"/>
              <a:t> </a:t>
            </a:r>
            <a:r>
              <a:rPr lang="en-US" sz="2900" dirty="0" err="1"/>
              <a:t>puţin</a:t>
            </a:r>
            <a:r>
              <a:rPr lang="en-US" sz="2900" dirty="0"/>
              <a:t> de un an </a:t>
            </a:r>
            <a:r>
              <a:rPr lang="en-US" sz="2900" dirty="0" err="1"/>
              <a:t>şi</a:t>
            </a:r>
            <a:r>
              <a:rPr lang="en-US" sz="2900" dirty="0"/>
              <a:t> </a:t>
            </a:r>
            <a:r>
              <a:rPr lang="en-US" sz="2900" dirty="0" err="1"/>
              <a:t>jumătate</a:t>
            </a:r>
            <a:r>
              <a:rPr lang="en-US" sz="2900" dirty="0"/>
              <a:t> </a:t>
            </a:r>
            <a:r>
              <a:rPr lang="en-US" sz="2900" dirty="0" err="1"/>
              <a:t>după</a:t>
            </a:r>
            <a:r>
              <a:rPr lang="en-US" sz="2900" dirty="0"/>
              <a:t> </a:t>
            </a:r>
            <a:r>
              <a:rPr lang="en-US" sz="2900" dirty="0" err="1"/>
              <a:t>perioada</a:t>
            </a:r>
            <a:r>
              <a:rPr lang="en-US" sz="2900" dirty="0"/>
              <a:t> </a:t>
            </a:r>
            <a:r>
              <a:rPr lang="en-US" sz="2900" dirty="0" err="1" smtClean="0"/>
              <a:t>nefericită</a:t>
            </a:r>
            <a:r>
              <a:rPr lang="ro-RO" sz="2900" dirty="0" smtClean="0"/>
              <a:t>, există </a:t>
            </a:r>
            <a:r>
              <a:rPr lang="en-US" sz="2900" dirty="0" err="1" smtClean="0"/>
              <a:t>şanse</a:t>
            </a:r>
            <a:r>
              <a:rPr lang="en-US" sz="2900" dirty="0" smtClean="0"/>
              <a:t> </a:t>
            </a:r>
            <a:r>
              <a:rPr lang="en-US" sz="2900" dirty="0" err="1"/>
              <a:t>să-i</a:t>
            </a:r>
            <a:r>
              <a:rPr lang="en-US" sz="2900" dirty="0"/>
              <a:t> </a:t>
            </a:r>
            <a:r>
              <a:rPr lang="en-US" sz="2900" dirty="0" err="1"/>
              <a:t>transmită</a:t>
            </a:r>
            <a:r>
              <a:rPr lang="en-US" sz="2900" dirty="0"/>
              <a:t> </a:t>
            </a:r>
            <a:r>
              <a:rPr lang="en-US" sz="2900" dirty="0" err="1"/>
              <a:t>copilului</a:t>
            </a:r>
            <a:r>
              <a:rPr lang="en-US" sz="2900" dirty="0"/>
              <a:t> </a:t>
            </a:r>
            <a:r>
              <a:rPr lang="en-US" sz="2900" dirty="0" err="1"/>
              <a:t>toată</a:t>
            </a:r>
            <a:r>
              <a:rPr lang="en-US" sz="2900" dirty="0"/>
              <a:t> </a:t>
            </a:r>
            <a:r>
              <a:rPr lang="en-US" sz="2900" dirty="0" err="1"/>
              <a:t>suferinţa</a:t>
            </a:r>
            <a:r>
              <a:rPr lang="en-US" sz="2900" dirty="0"/>
              <a:t> </a:t>
            </a:r>
            <a:r>
              <a:rPr lang="en-US" sz="2900" dirty="0" err="1"/>
              <a:t>sa</a:t>
            </a:r>
            <a:r>
              <a:rPr lang="en-US" sz="2900" dirty="0"/>
              <a:t>, </a:t>
            </a:r>
            <a:r>
              <a:rPr lang="en-US" sz="2900" dirty="0" err="1"/>
              <a:t>sistemul</a:t>
            </a:r>
            <a:r>
              <a:rPr lang="en-US" sz="2900" dirty="0"/>
              <a:t> </a:t>
            </a:r>
            <a:r>
              <a:rPr lang="en-US" sz="2900" dirty="0" err="1"/>
              <a:t>lui</a:t>
            </a:r>
            <a:r>
              <a:rPr lang="en-US" sz="2900" dirty="0"/>
              <a:t> </a:t>
            </a:r>
            <a:r>
              <a:rPr lang="en-US" sz="2900" dirty="0" err="1"/>
              <a:t>nervos</a:t>
            </a:r>
            <a:r>
              <a:rPr lang="en-US" sz="2900" dirty="0"/>
              <a:t> </a:t>
            </a:r>
            <a:r>
              <a:rPr lang="en-US" sz="2900" dirty="0" err="1"/>
              <a:t>formȃndu</a:t>
            </a:r>
            <a:r>
              <a:rPr lang="en-US" sz="2900" dirty="0"/>
              <a:t>-se ca </a:t>
            </a:r>
            <a:r>
              <a:rPr lang="en-US" sz="2900" dirty="0" err="1"/>
              <a:t>şi</a:t>
            </a:r>
            <a:r>
              <a:rPr lang="en-US" sz="2900" dirty="0"/>
              <a:t> cum </a:t>
            </a:r>
            <a:r>
              <a:rPr lang="en-US" sz="2900" dirty="0" smtClean="0"/>
              <a:t>el</a:t>
            </a:r>
            <a:r>
              <a:rPr lang="ro-RO" sz="2900" dirty="0" smtClean="0"/>
              <a:t> – copilul! -</a:t>
            </a:r>
            <a:r>
              <a:rPr lang="en-US" sz="2900" dirty="0" smtClean="0"/>
              <a:t> </a:t>
            </a:r>
            <a:r>
              <a:rPr lang="en-US" sz="2900" dirty="0" err="1"/>
              <a:t>ar</a:t>
            </a:r>
            <a:r>
              <a:rPr lang="en-US" sz="2900" dirty="0"/>
              <a:t> fi </a:t>
            </a:r>
            <a:r>
              <a:rPr lang="en-US" sz="2900" dirty="0" err="1"/>
              <a:t>fost</a:t>
            </a:r>
            <a:r>
              <a:rPr lang="en-US" sz="2900" dirty="0"/>
              <a:t> </a:t>
            </a:r>
            <a:r>
              <a:rPr lang="en-US" sz="2900" dirty="0" err="1"/>
              <a:t>expus</a:t>
            </a:r>
            <a:r>
              <a:rPr lang="en-US" sz="2900" dirty="0"/>
              <a:t> la </a:t>
            </a:r>
            <a:r>
              <a:rPr lang="en-US" sz="2900" dirty="0" err="1"/>
              <a:t>stres</a:t>
            </a:r>
            <a:endParaRPr lang="en-US" sz="2900" dirty="0"/>
          </a:p>
          <a:p>
            <a:pPr marL="285750" indent="-285750" algn="just">
              <a:buFont typeface="Arial" pitchFamily="34" charset="0"/>
              <a:buChar char="•"/>
            </a:pPr>
            <a:endParaRPr lang="en-US" sz="2900" dirty="0"/>
          </a:p>
          <a:p>
            <a:pPr marL="285750" indent="-285750" algn="just">
              <a:buFont typeface="Arial" pitchFamily="34" charset="0"/>
              <a:buChar char="•"/>
            </a:pPr>
            <a:r>
              <a:rPr lang="en-US" sz="2900" b="1" dirty="0" err="1"/>
              <a:t>Copilul</a:t>
            </a:r>
            <a:r>
              <a:rPr lang="en-US" sz="2900" b="1" dirty="0"/>
              <a:t> </a:t>
            </a:r>
            <a:r>
              <a:rPr lang="en-US" sz="2900" b="1" dirty="0" err="1"/>
              <a:t>rezultat</a:t>
            </a:r>
            <a:r>
              <a:rPr lang="en-US" sz="2900" b="1" dirty="0"/>
              <a:t> </a:t>
            </a:r>
            <a:r>
              <a:rPr lang="en-US" sz="2900" b="1" dirty="0" err="1"/>
              <a:t>va</a:t>
            </a:r>
            <a:r>
              <a:rPr lang="en-US" sz="2900" b="1" dirty="0"/>
              <a:t> </a:t>
            </a:r>
            <a:r>
              <a:rPr lang="en-US" sz="2900" b="1" dirty="0" err="1"/>
              <a:t>răspunde</a:t>
            </a:r>
            <a:r>
              <a:rPr lang="en-US" sz="2900" b="1" dirty="0"/>
              <a:t> </a:t>
            </a:r>
            <a:r>
              <a:rPr lang="en-US" sz="2900" b="1" dirty="0" err="1"/>
              <a:t>mai</a:t>
            </a:r>
            <a:r>
              <a:rPr lang="en-US" sz="2900" b="1" dirty="0"/>
              <a:t> </a:t>
            </a:r>
            <a:r>
              <a:rPr lang="en-US" sz="2900" b="1" dirty="0" err="1"/>
              <a:t>emoţional</a:t>
            </a:r>
            <a:r>
              <a:rPr lang="en-US" sz="2900" b="1" dirty="0"/>
              <a:t> </a:t>
            </a:r>
            <a:r>
              <a:rPr lang="en-US" sz="2900" b="1" dirty="0" err="1"/>
              <a:t>sau</a:t>
            </a:r>
            <a:r>
              <a:rPr lang="en-US" sz="2900" b="1" dirty="0"/>
              <a:t> </a:t>
            </a:r>
            <a:r>
              <a:rPr lang="en-US" sz="2900" b="1" dirty="0" err="1"/>
              <a:t>mai</a:t>
            </a:r>
            <a:r>
              <a:rPr lang="en-US" sz="2900" b="1" dirty="0"/>
              <a:t> </a:t>
            </a:r>
            <a:r>
              <a:rPr lang="en-US" sz="2900" b="1" dirty="0" err="1"/>
              <a:t>agresiv</a:t>
            </a:r>
            <a:r>
              <a:rPr lang="en-US" sz="2900" b="1" dirty="0"/>
              <a:t> la </a:t>
            </a:r>
            <a:r>
              <a:rPr lang="en-US" sz="2900" b="1" dirty="0" err="1"/>
              <a:t>provocări</a:t>
            </a:r>
            <a:r>
              <a:rPr lang="en-US" sz="2900" b="1" dirty="0"/>
              <a:t>, </a:t>
            </a:r>
            <a:r>
              <a:rPr lang="en-US" sz="2900" b="1" dirty="0" err="1"/>
              <a:t>va</a:t>
            </a:r>
            <a:r>
              <a:rPr lang="en-US" sz="2900" b="1" dirty="0"/>
              <a:t> fi </a:t>
            </a:r>
            <a:r>
              <a:rPr lang="en-US" sz="2900" b="1" dirty="0" err="1"/>
              <a:t>mai</a:t>
            </a:r>
            <a:r>
              <a:rPr lang="en-US" sz="2900" b="1" dirty="0"/>
              <a:t> timid cu </a:t>
            </a:r>
            <a:r>
              <a:rPr lang="en-US" sz="2900" b="1" dirty="0" err="1"/>
              <a:t>străinii</a:t>
            </a:r>
            <a:r>
              <a:rPr lang="en-US" sz="2900" b="1" dirty="0"/>
              <a:t>, se </a:t>
            </a:r>
            <a:r>
              <a:rPr lang="en-US" sz="2900" b="1" dirty="0" err="1"/>
              <a:t>va</a:t>
            </a:r>
            <a:r>
              <a:rPr lang="en-US" sz="2900" b="1" dirty="0"/>
              <a:t> </a:t>
            </a:r>
            <a:r>
              <a:rPr lang="en-US" sz="2900" b="1" dirty="0" err="1"/>
              <a:t>descuraja</a:t>
            </a:r>
            <a:r>
              <a:rPr lang="en-US" sz="2900" b="1" dirty="0"/>
              <a:t> </a:t>
            </a:r>
            <a:r>
              <a:rPr lang="en-US" sz="2900" b="1" dirty="0" err="1"/>
              <a:t>mai</a:t>
            </a:r>
            <a:r>
              <a:rPr lang="en-US" sz="2900" b="1" dirty="0"/>
              <a:t> </a:t>
            </a:r>
            <a:r>
              <a:rPr lang="en-US" sz="2900" b="1" dirty="0" err="1"/>
              <a:t>uşor</a:t>
            </a:r>
            <a:r>
              <a:rPr lang="en-US" sz="2900" b="1" dirty="0"/>
              <a:t>, </a:t>
            </a:r>
            <a:r>
              <a:rPr lang="en-US" sz="2900" b="1" dirty="0" err="1"/>
              <a:t>va</a:t>
            </a:r>
            <a:r>
              <a:rPr lang="en-US" sz="2900" b="1" dirty="0"/>
              <a:t> </a:t>
            </a:r>
            <a:r>
              <a:rPr lang="en-US" sz="2900" b="1" dirty="0" err="1"/>
              <a:t>tinde</a:t>
            </a:r>
            <a:r>
              <a:rPr lang="en-US" sz="2900" b="1" dirty="0"/>
              <a:t> </a:t>
            </a:r>
            <a:r>
              <a:rPr lang="en-US" sz="2900" b="1" dirty="0" err="1"/>
              <a:t>să</a:t>
            </a:r>
            <a:r>
              <a:rPr lang="en-US" sz="2900" b="1" dirty="0"/>
              <a:t> fie </a:t>
            </a:r>
            <a:r>
              <a:rPr lang="en-US" sz="2900" b="1" dirty="0" err="1"/>
              <a:t>mai</a:t>
            </a:r>
            <a:r>
              <a:rPr lang="en-US" sz="2900" b="1" dirty="0"/>
              <a:t> </a:t>
            </a:r>
            <a:r>
              <a:rPr lang="en-US" sz="2900" b="1" dirty="0" err="1"/>
              <a:t>pesimist</a:t>
            </a:r>
            <a:r>
              <a:rPr lang="en-US" sz="2900" b="1" dirty="0"/>
              <a:t> </a:t>
            </a:r>
            <a:r>
              <a:rPr lang="en-US" sz="2900" b="1" dirty="0" err="1"/>
              <a:t>şi</a:t>
            </a:r>
            <a:r>
              <a:rPr lang="en-US" sz="2900" b="1" dirty="0"/>
              <a:t> se </a:t>
            </a:r>
            <a:r>
              <a:rPr lang="en-US" sz="2900" b="1" dirty="0" err="1"/>
              <a:t>va</a:t>
            </a:r>
            <a:r>
              <a:rPr lang="en-US" sz="2900" b="1" dirty="0"/>
              <a:t> </a:t>
            </a:r>
            <a:r>
              <a:rPr lang="en-US" sz="2900" b="1" dirty="0" err="1"/>
              <a:t>imbolnăvi</a:t>
            </a:r>
            <a:r>
              <a:rPr lang="en-US" sz="2900" b="1" dirty="0"/>
              <a:t> </a:t>
            </a:r>
            <a:r>
              <a:rPr lang="en-US" sz="2900" b="1" dirty="0" err="1"/>
              <a:t>mai</a:t>
            </a:r>
            <a:r>
              <a:rPr lang="en-US" sz="2900" b="1" dirty="0"/>
              <a:t> </a:t>
            </a:r>
            <a:r>
              <a:rPr lang="en-US" sz="2900" b="1" dirty="0" err="1"/>
              <a:t>uşor</a:t>
            </a:r>
            <a:r>
              <a:rPr lang="en-US" sz="2900" b="1" dirty="0"/>
              <a:t>. </a:t>
            </a:r>
          </a:p>
          <a:p>
            <a:endParaRPr lang="ro-RO" dirty="0"/>
          </a:p>
        </p:txBody>
      </p:sp>
    </p:spTree>
    <p:extLst>
      <p:ext uri="{BB962C8B-B14F-4D97-AF65-F5344CB8AC3E}">
        <p14:creationId xmlns:p14="http://schemas.microsoft.com/office/powerpoint/2010/main" val="2881777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De ce este interesantă tema?</a:t>
            </a:r>
            <a:endParaRPr lang="ro-RO" dirty="0"/>
          </a:p>
        </p:txBody>
      </p:sp>
      <p:sp>
        <p:nvSpPr>
          <p:cNvPr id="3" name="Content Placeholder 2"/>
          <p:cNvSpPr>
            <a:spLocks noGrp="1"/>
          </p:cNvSpPr>
          <p:nvPr>
            <p:ph idx="1"/>
          </p:nvPr>
        </p:nvSpPr>
        <p:spPr/>
        <p:txBody>
          <a:bodyPr/>
          <a:lstStyle/>
          <a:p>
            <a:r>
              <a:rPr lang="ro-RO" dirty="0" smtClean="0"/>
              <a:t>Ne întrebăm adesea despre caracteristicile psihologice și comportamentale ale elevilor noștri,  dacă sunt ele înnăscute sau dobândite, rod al mediului, al învățării prin imitație, al impregnării cu valori ale unui anumit mediu și spațiu socio cultural în care ei trăiesc și se dezvoltă.</a:t>
            </a:r>
          </a:p>
          <a:p>
            <a:r>
              <a:rPr lang="ro-RO" dirty="0" smtClean="0"/>
              <a:t>Ne întrebăm, în aceeași măsură, dacă în calitatea noastră de educatori putem face ceva spre a potența înzestrarea nativă, dar și de a contracara efecte ale unor medii precare, ale unor influența negative.</a:t>
            </a:r>
            <a:endParaRPr lang="ro-RO" dirty="0"/>
          </a:p>
        </p:txBody>
      </p:sp>
    </p:spTree>
    <p:extLst>
      <p:ext uri="{BB962C8B-B14F-4D97-AF65-F5344CB8AC3E}">
        <p14:creationId xmlns:p14="http://schemas.microsoft.com/office/powerpoint/2010/main" val="10530740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smtClean="0"/>
              <a:t>Cum se petrece interacțiunea gene - mediu?</a:t>
            </a:r>
            <a:endParaRPr lang="ro-RO" dirty="0"/>
          </a:p>
        </p:txBody>
      </p:sp>
      <p:sp>
        <p:nvSpPr>
          <p:cNvPr id="3" name="Content Placeholder 2"/>
          <p:cNvSpPr>
            <a:spLocks noGrp="1"/>
          </p:cNvSpPr>
          <p:nvPr>
            <p:ph idx="1"/>
          </p:nvPr>
        </p:nvSpPr>
        <p:spPr/>
        <p:txBody>
          <a:bodyPr>
            <a:normAutofit fontScale="92500"/>
          </a:bodyPr>
          <a:lstStyle/>
          <a:p>
            <a:r>
              <a:rPr lang="en-US" dirty="0"/>
              <a:t>O </a:t>
            </a:r>
            <a:r>
              <a:rPr lang="en-US" dirty="0" err="1" smtClean="0"/>
              <a:t>problemă</a:t>
            </a:r>
            <a:r>
              <a:rPr lang="en-US" dirty="0" smtClean="0"/>
              <a:t> </a:t>
            </a:r>
            <a:r>
              <a:rPr lang="en-US" dirty="0" err="1"/>
              <a:t>sensibilă</a:t>
            </a:r>
            <a:r>
              <a:rPr lang="en-US" dirty="0"/>
              <a:t>, </a:t>
            </a:r>
            <a:r>
              <a:rPr lang="en-US" dirty="0" err="1"/>
              <a:t>este</a:t>
            </a:r>
            <a:r>
              <a:rPr lang="en-US" dirty="0"/>
              <a:t> </a:t>
            </a:r>
            <a:r>
              <a:rPr lang="en-US" dirty="0" err="1"/>
              <a:t>aceea</a:t>
            </a:r>
            <a:r>
              <a:rPr lang="en-US" dirty="0"/>
              <a:t> </a:t>
            </a:r>
            <a:r>
              <a:rPr lang="en-US" dirty="0" err="1"/>
              <a:t>că</a:t>
            </a:r>
            <a:r>
              <a:rPr lang="en-US" dirty="0"/>
              <a:t> </a:t>
            </a:r>
            <a:r>
              <a:rPr lang="en-US" dirty="0" err="1"/>
              <a:t>genele</a:t>
            </a:r>
            <a:r>
              <a:rPr lang="en-US" dirty="0"/>
              <a:t> nu ne </a:t>
            </a:r>
            <a:r>
              <a:rPr lang="en-US" dirty="0" err="1"/>
              <a:t>afectează</a:t>
            </a:r>
            <a:r>
              <a:rPr lang="en-US" dirty="0"/>
              <a:t> </a:t>
            </a:r>
            <a:r>
              <a:rPr lang="en-US" dirty="0" err="1"/>
              <a:t>doar</a:t>
            </a:r>
            <a:r>
              <a:rPr lang="en-US" dirty="0"/>
              <a:t> </a:t>
            </a:r>
            <a:r>
              <a:rPr lang="en-US" dirty="0" err="1"/>
              <a:t>pe</a:t>
            </a:r>
            <a:r>
              <a:rPr lang="en-US" dirty="0"/>
              <a:t> </a:t>
            </a:r>
            <a:r>
              <a:rPr lang="en-US" dirty="0" err="1"/>
              <a:t>noi</a:t>
            </a:r>
            <a:r>
              <a:rPr lang="en-US" dirty="0"/>
              <a:t> ci </a:t>
            </a:r>
            <a:r>
              <a:rPr lang="en-US" dirty="0" err="1"/>
              <a:t>şi</a:t>
            </a:r>
            <a:r>
              <a:rPr lang="en-US" dirty="0"/>
              <a:t> </a:t>
            </a:r>
            <a:r>
              <a:rPr lang="en-US" dirty="0" err="1"/>
              <a:t>influenţează</a:t>
            </a:r>
            <a:r>
              <a:rPr lang="en-US" dirty="0"/>
              <a:t> </a:t>
            </a:r>
            <a:r>
              <a:rPr lang="en-US" dirty="0" err="1"/>
              <a:t>felul</a:t>
            </a:r>
            <a:r>
              <a:rPr lang="en-US" dirty="0"/>
              <a:t> </a:t>
            </a:r>
            <a:r>
              <a:rPr lang="en-US" dirty="0" err="1"/>
              <a:t>ȋn</a:t>
            </a:r>
            <a:r>
              <a:rPr lang="en-US" dirty="0"/>
              <a:t> care </a:t>
            </a:r>
            <a:r>
              <a:rPr lang="en-US" dirty="0" err="1"/>
              <a:t>suntem</a:t>
            </a:r>
            <a:r>
              <a:rPr lang="en-US" dirty="0"/>
              <a:t> </a:t>
            </a:r>
            <a:r>
              <a:rPr lang="en-US" dirty="0" err="1"/>
              <a:t>trataţi</a:t>
            </a:r>
            <a:r>
              <a:rPr lang="en-US" dirty="0"/>
              <a:t> de </a:t>
            </a:r>
            <a:r>
              <a:rPr lang="en-US" dirty="0" err="1"/>
              <a:t>către</a:t>
            </a:r>
            <a:r>
              <a:rPr lang="en-US" dirty="0"/>
              <a:t> </a:t>
            </a:r>
            <a:r>
              <a:rPr lang="en-US" dirty="0" err="1"/>
              <a:t>alţii</a:t>
            </a:r>
            <a:r>
              <a:rPr lang="en-US" dirty="0" smtClean="0"/>
              <a:t>.</a:t>
            </a:r>
            <a:endParaRPr lang="ro-RO" dirty="0" smtClean="0"/>
          </a:p>
          <a:p>
            <a:r>
              <a:rPr lang="en-US" dirty="0" smtClean="0"/>
              <a:t> </a:t>
            </a:r>
            <a:r>
              <a:rPr lang="en-US" dirty="0"/>
              <a:t>De </a:t>
            </a:r>
            <a:r>
              <a:rPr lang="en-US" dirty="0" err="1"/>
              <a:t>exemplu</a:t>
            </a:r>
            <a:r>
              <a:rPr lang="en-US" dirty="0"/>
              <a:t>, un </a:t>
            </a:r>
            <a:r>
              <a:rPr lang="en-US" dirty="0" err="1"/>
              <a:t>copil</a:t>
            </a:r>
            <a:r>
              <a:rPr lang="en-US" dirty="0"/>
              <a:t> </a:t>
            </a:r>
            <a:r>
              <a:rPr lang="en-US" dirty="0" err="1"/>
              <a:t>arătos</a:t>
            </a:r>
            <a:r>
              <a:rPr lang="en-US" dirty="0"/>
              <a:t> </a:t>
            </a:r>
            <a:r>
              <a:rPr lang="en-US" dirty="0" err="1"/>
              <a:t>este</a:t>
            </a:r>
            <a:r>
              <a:rPr lang="en-US" dirty="0"/>
              <a:t> </a:t>
            </a:r>
            <a:r>
              <a:rPr lang="en-US" dirty="0" err="1"/>
              <a:t>tratat</a:t>
            </a:r>
            <a:r>
              <a:rPr lang="en-US" dirty="0"/>
              <a:t> </a:t>
            </a:r>
            <a:r>
              <a:rPr lang="en-US" dirty="0" err="1"/>
              <a:t>diferit</a:t>
            </a:r>
            <a:r>
              <a:rPr lang="en-US" dirty="0"/>
              <a:t> de </a:t>
            </a:r>
            <a:r>
              <a:rPr lang="en-US" dirty="0" err="1"/>
              <a:t>unul</a:t>
            </a:r>
            <a:r>
              <a:rPr lang="en-US" dirty="0"/>
              <a:t> </a:t>
            </a:r>
            <a:r>
              <a:rPr lang="en-US" dirty="0" err="1"/>
              <a:t>mai</a:t>
            </a:r>
            <a:r>
              <a:rPr lang="en-US" dirty="0"/>
              <a:t> </a:t>
            </a:r>
            <a:r>
              <a:rPr lang="en-US" dirty="0" err="1"/>
              <a:t>puţin</a:t>
            </a:r>
            <a:r>
              <a:rPr lang="en-US" dirty="0"/>
              <a:t> </a:t>
            </a:r>
            <a:r>
              <a:rPr lang="en-US" dirty="0" err="1"/>
              <a:t>arătos</a:t>
            </a:r>
            <a:r>
              <a:rPr lang="en-US" dirty="0"/>
              <a:t>. </a:t>
            </a:r>
            <a:endParaRPr lang="ro-RO" dirty="0" smtClean="0"/>
          </a:p>
          <a:p>
            <a:r>
              <a:rPr lang="en-US" dirty="0" err="1" smtClean="0"/>
              <a:t>Dacă</a:t>
            </a:r>
            <a:r>
              <a:rPr lang="en-US" dirty="0" smtClean="0"/>
              <a:t> </a:t>
            </a:r>
            <a:r>
              <a:rPr lang="en-US" dirty="0" err="1"/>
              <a:t>genele</a:t>
            </a:r>
            <a:r>
              <a:rPr lang="en-US" dirty="0"/>
              <a:t> </a:t>
            </a:r>
            <a:r>
              <a:rPr lang="en-US" dirty="0" err="1"/>
              <a:t>ȋl</a:t>
            </a:r>
            <a:r>
              <a:rPr lang="en-US" dirty="0"/>
              <a:t> </a:t>
            </a:r>
            <a:r>
              <a:rPr lang="en-US" dirty="0" err="1"/>
              <a:t>fac</a:t>
            </a:r>
            <a:r>
              <a:rPr lang="en-US" dirty="0"/>
              <a:t> </a:t>
            </a:r>
            <a:r>
              <a:rPr lang="en-US" dirty="0" err="1"/>
              <a:t>pe</a:t>
            </a:r>
            <a:r>
              <a:rPr lang="en-US" dirty="0"/>
              <a:t> un </a:t>
            </a:r>
            <a:r>
              <a:rPr lang="en-US" dirty="0" err="1"/>
              <a:t>copil</a:t>
            </a:r>
            <a:r>
              <a:rPr lang="en-US" dirty="0"/>
              <a:t> </a:t>
            </a:r>
            <a:r>
              <a:rPr lang="en-US" dirty="0" err="1"/>
              <a:t>să</a:t>
            </a:r>
            <a:r>
              <a:rPr lang="en-US" dirty="0"/>
              <a:t> fie </a:t>
            </a:r>
            <a:r>
              <a:rPr lang="en-US" dirty="0" err="1"/>
              <a:t>echilibrat</a:t>
            </a:r>
            <a:r>
              <a:rPr lang="en-US" dirty="0"/>
              <a:t> </a:t>
            </a:r>
            <a:r>
              <a:rPr lang="en-US" dirty="0" err="1"/>
              <a:t>emoţional</a:t>
            </a:r>
            <a:r>
              <a:rPr lang="en-US" dirty="0"/>
              <a:t> el </a:t>
            </a:r>
            <a:r>
              <a:rPr lang="en-US" dirty="0" err="1"/>
              <a:t>va</a:t>
            </a:r>
            <a:r>
              <a:rPr lang="en-US" dirty="0"/>
              <a:t> fi </a:t>
            </a:r>
            <a:r>
              <a:rPr lang="en-US" dirty="0" err="1"/>
              <a:t>tratat</a:t>
            </a:r>
            <a:r>
              <a:rPr lang="en-US" dirty="0"/>
              <a:t> </a:t>
            </a:r>
            <a:r>
              <a:rPr lang="en-US" dirty="0" err="1"/>
              <a:t>astfel</a:t>
            </a:r>
            <a:r>
              <a:rPr lang="en-US" dirty="0"/>
              <a:t> </a:t>
            </a:r>
            <a:r>
              <a:rPr lang="en-US" dirty="0" err="1"/>
              <a:t>ȋntr</a:t>
            </a:r>
            <a:r>
              <a:rPr lang="en-US" dirty="0"/>
              <a:t>-un mod </a:t>
            </a:r>
            <a:r>
              <a:rPr lang="en-US" dirty="0" err="1"/>
              <a:t>mai</a:t>
            </a:r>
            <a:r>
              <a:rPr lang="en-US" dirty="0"/>
              <a:t> </a:t>
            </a:r>
            <a:r>
              <a:rPr lang="en-US" dirty="0" err="1"/>
              <a:t>prietenos</a:t>
            </a:r>
            <a:r>
              <a:rPr lang="en-US" dirty="0"/>
              <a:t>, </a:t>
            </a:r>
            <a:r>
              <a:rPr lang="en-US" dirty="0" err="1"/>
              <a:t>accentuându-i</a:t>
            </a:r>
            <a:r>
              <a:rPr lang="en-US" dirty="0"/>
              <a:t> </a:t>
            </a:r>
            <a:r>
              <a:rPr lang="en-US" dirty="0" err="1"/>
              <a:t>astfel</a:t>
            </a:r>
            <a:r>
              <a:rPr lang="en-US" dirty="0"/>
              <a:t> </a:t>
            </a:r>
            <a:r>
              <a:rPr lang="en-US" dirty="0" err="1"/>
              <a:t>calmul</a:t>
            </a:r>
            <a:r>
              <a:rPr lang="en-US" dirty="0"/>
              <a:t>. </a:t>
            </a:r>
            <a:endParaRPr lang="ro-RO" dirty="0" smtClean="0"/>
          </a:p>
          <a:p>
            <a:r>
              <a:rPr lang="en-US" dirty="0" smtClean="0"/>
              <a:t> </a:t>
            </a:r>
            <a:r>
              <a:rPr lang="en-US" dirty="0" err="1"/>
              <a:t>Dacă</a:t>
            </a:r>
            <a:r>
              <a:rPr lang="en-US" dirty="0"/>
              <a:t> </a:t>
            </a:r>
            <a:r>
              <a:rPr lang="en-US" dirty="0" err="1"/>
              <a:t>genele</a:t>
            </a:r>
            <a:r>
              <a:rPr lang="en-US" dirty="0"/>
              <a:t> </a:t>
            </a:r>
            <a:r>
              <a:rPr lang="en-US" dirty="0" err="1"/>
              <a:t>ȋl</a:t>
            </a:r>
            <a:r>
              <a:rPr lang="en-US" dirty="0"/>
              <a:t> </a:t>
            </a:r>
            <a:r>
              <a:rPr lang="en-US" dirty="0" err="1"/>
              <a:t>fac</a:t>
            </a:r>
            <a:r>
              <a:rPr lang="en-US" dirty="0"/>
              <a:t> </a:t>
            </a:r>
            <a:r>
              <a:rPr lang="en-US" dirty="0" err="1"/>
              <a:t>pe</a:t>
            </a:r>
            <a:r>
              <a:rPr lang="en-US" dirty="0"/>
              <a:t> un </a:t>
            </a:r>
            <a:r>
              <a:rPr lang="en-US" dirty="0" err="1"/>
              <a:t>copil</a:t>
            </a:r>
            <a:r>
              <a:rPr lang="en-US" dirty="0"/>
              <a:t> </a:t>
            </a:r>
            <a:r>
              <a:rPr lang="en-US" dirty="0" err="1"/>
              <a:t>să</a:t>
            </a:r>
            <a:r>
              <a:rPr lang="en-US" dirty="0"/>
              <a:t> fie </a:t>
            </a:r>
            <a:r>
              <a:rPr lang="en-US" dirty="0" err="1"/>
              <a:t>mai</a:t>
            </a:r>
            <a:r>
              <a:rPr lang="en-US" dirty="0"/>
              <a:t> temperamental, </a:t>
            </a:r>
            <a:r>
              <a:rPr lang="en-US" dirty="0" err="1"/>
              <a:t>va</a:t>
            </a:r>
            <a:r>
              <a:rPr lang="en-US" dirty="0"/>
              <a:t> fi </a:t>
            </a:r>
            <a:r>
              <a:rPr lang="en-US" dirty="0" err="1"/>
              <a:t>tratat</a:t>
            </a:r>
            <a:r>
              <a:rPr lang="en-US" dirty="0"/>
              <a:t> </a:t>
            </a:r>
            <a:r>
              <a:rPr lang="en-US" dirty="0" err="1"/>
              <a:t>mai</a:t>
            </a:r>
            <a:r>
              <a:rPr lang="en-US" dirty="0"/>
              <a:t> </a:t>
            </a:r>
            <a:r>
              <a:rPr lang="en-US" dirty="0" err="1"/>
              <a:t>aspru</a:t>
            </a:r>
            <a:r>
              <a:rPr lang="en-US" dirty="0"/>
              <a:t> de </a:t>
            </a:r>
            <a:r>
              <a:rPr lang="en-US" dirty="0" err="1"/>
              <a:t>cei</a:t>
            </a:r>
            <a:r>
              <a:rPr lang="en-US" dirty="0"/>
              <a:t> din </a:t>
            </a:r>
            <a:r>
              <a:rPr lang="en-US" dirty="0" err="1"/>
              <a:t>jur</a:t>
            </a:r>
            <a:r>
              <a:rPr lang="en-US" dirty="0"/>
              <a:t>, </a:t>
            </a:r>
            <a:r>
              <a:rPr lang="en-US" dirty="0" err="1"/>
              <a:t>ceea</a:t>
            </a:r>
            <a:r>
              <a:rPr lang="en-US" dirty="0"/>
              <a:t> </a:t>
            </a:r>
            <a:r>
              <a:rPr lang="en-US" dirty="0" err="1"/>
              <a:t>ce</a:t>
            </a:r>
            <a:r>
              <a:rPr lang="en-US" dirty="0"/>
              <a:t> </a:t>
            </a:r>
            <a:r>
              <a:rPr lang="en-US" dirty="0" err="1"/>
              <a:t>ȋl</a:t>
            </a:r>
            <a:r>
              <a:rPr lang="en-US" dirty="0"/>
              <a:t> face </a:t>
            </a:r>
            <a:r>
              <a:rPr lang="en-US" dirty="0" err="1"/>
              <a:t>să</a:t>
            </a:r>
            <a:r>
              <a:rPr lang="en-US" dirty="0"/>
              <a:t> fie </a:t>
            </a:r>
            <a:r>
              <a:rPr lang="en-US" dirty="0" err="1"/>
              <a:t>şi</a:t>
            </a:r>
            <a:r>
              <a:rPr lang="en-US" dirty="0"/>
              <a:t> </a:t>
            </a:r>
            <a:r>
              <a:rPr lang="en-US" dirty="0" err="1"/>
              <a:t>mai</a:t>
            </a:r>
            <a:r>
              <a:rPr lang="en-US" dirty="0"/>
              <a:t> </a:t>
            </a:r>
            <a:r>
              <a:rPr lang="en-US" dirty="0" err="1"/>
              <a:t>ostil</a:t>
            </a:r>
            <a:r>
              <a:rPr lang="en-US" dirty="0"/>
              <a:t>. </a:t>
            </a:r>
            <a:r>
              <a:rPr lang="en-US" dirty="0" err="1"/>
              <a:t>Aceste</a:t>
            </a:r>
            <a:r>
              <a:rPr lang="en-US" dirty="0"/>
              <a:t> </a:t>
            </a:r>
            <a:r>
              <a:rPr lang="en-US" dirty="0" err="1"/>
              <a:t>influenţe</a:t>
            </a:r>
            <a:r>
              <a:rPr lang="en-US" dirty="0"/>
              <a:t> </a:t>
            </a:r>
            <a:r>
              <a:rPr lang="en-US" dirty="0" err="1"/>
              <a:t>sunt</a:t>
            </a:r>
            <a:r>
              <a:rPr lang="en-US" dirty="0"/>
              <a:t> </a:t>
            </a:r>
            <a:r>
              <a:rPr lang="en-US" dirty="0" err="1"/>
              <a:t>numite</a:t>
            </a:r>
            <a:r>
              <a:rPr lang="en-US" dirty="0"/>
              <a:t> </a:t>
            </a:r>
            <a:r>
              <a:rPr lang="en-US" dirty="0" err="1"/>
              <a:t>efect</a:t>
            </a:r>
            <a:r>
              <a:rPr lang="en-US" dirty="0"/>
              <a:t> </a:t>
            </a:r>
            <a:r>
              <a:rPr lang="en-US" dirty="0" err="1"/>
              <a:t>multiplicat</a:t>
            </a:r>
            <a:endParaRPr lang="ro-RO" dirty="0"/>
          </a:p>
        </p:txBody>
      </p:sp>
    </p:spTree>
    <p:extLst>
      <p:ext uri="{BB962C8B-B14F-4D97-AF65-F5344CB8AC3E}">
        <p14:creationId xmlns:p14="http://schemas.microsoft.com/office/powerpoint/2010/main" val="1463557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a:t>Cum se petrece interacțiunea gene - mediu?</a:t>
            </a:r>
          </a:p>
        </p:txBody>
      </p:sp>
      <p:sp>
        <p:nvSpPr>
          <p:cNvPr id="3" name="Content Placeholder 2"/>
          <p:cNvSpPr>
            <a:spLocks noGrp="1"/>
          </p:cNvSpPr>
          <p:nvPr>
            <p:ph idx="1"/>
          </p:nvPr>
        </p:nvSpPr>
        <p:spPr/>
        <p:txBody>
          <a:bodyPr>
            <a:normAutofit fontScale="92500"/>
          </a:bodyPr>
          <a:lstStyle/>
          <a:p>
            <a:r>
              <a:rPr lang="en-US" dirty="0" err="1"/>
              <a:t>Atunci</a:t>
            </a:r>
            <a:r>
              <a:rPr lang="en-US" dirty="0"/>
              <a:t> </a:t>
            </a:r>
            <a:r>
              <a:rPr lang="en-US" dirty="0" err="1"/>
              <a:t>când</a:t>
            </a:r>
            <a:r>
              <a:rPr lang="en-US" dirty="0"/>
              <a:t> se </a:t>
            </a:r>
            <a:r>
              <a:rPr lang="en-US" dirty="0" err="1"/>
              <a:t>vorbeşte</a:t>
            </a:r>
            <a:r>
              <a:rPr lang="en-US" dirty="0"/>
              <a:t> </a:t>
            </a:r>
            <a:r>
              <a:rPr lang="en-US" dirty="0" err="1"/>
              <a:t>despre</a:t>
            </a:r>
            <a:r>
              <a:rPr lang="en-US" dirty="0"/>
              <a:t> “</a:t>
            </a:r>
            <a:r>
              <a:rPr lang="en-US" dirty="0" err="1"/>
              <a:t>gena</a:t>
            </a:r>
            <a:r>
              <a:rPr lang="en-US" dirty="0"/>
              <a:t> </a:t>
            </a:r>
            <a:r>
              <a:rPr lang="en-US" dirty="0" err="1"/>
              <a:t>pentru</a:t>
            </a:r>
            <a:r>
              <a:rPr lang="en-US" dirty="0"/>
              <a:t> </a:t>
            </a:r>
            <a:r>
              <a:rPr lang="en-US" dirty="0" err="1"/>
              <a:t>ochii</a:t>
            </a:r>
            <a:r>
              <a:rPr lang="en-US" dirty="0"/>
              <a:t> </a:t>
            </a:r>
            <a:r>
              <a:rPr lang="en-US" dirty="0" err="1" smtClean="0"/>
              <a:t>albaştri</a:t>
            </a:r>
            <a:r>
              <a:rPr lang="en-US" dirty="0"/>
              <a:t>” </a:t>
            </a:r>
            <a:r>
              <a:rPr lang="en-US" dirty="0" err="1"/>
              <a:t>aceasta</a:t>
            </a:r>
            <a:r>
              <a:rPr lang="en-US" dirty="0"/>
              <a:t> nu </a:t>
            </a:r>
            <a:r>
              <a:rPr lang="en-US" dirty="0" err="1"/>
              <a:t>ȋnseamnă</a:t>
            </a:r>
            <a:r>
              <a:rPr lang="en-US" dirty="0"/>
              <a:t> </a:t>
            </a:r>
            <a:r>
              <a:rPr lang="en-US" i="1" dirty="0"/>
              <a:t>ad-</a:t>
            </a:r>
            <a:r>
              <a:rPr lang="en-US" i="1" dirty="0" err="1"/>
              <a:t>litteram</a:t>
            </a:r>
            <a:r>
              <a:rPr lang="en-US" dirty="0"/>
              <a:t> </a:t>
            </a:r>
            <a:r>
              <a:rPr lang="en-US" dirty="0" err="1"/>
              <a:t>că</a:t>
            </a:r>
            <a:r>
              <a:rPr lang="en-US" dirty="0"/>
              <a:t> </a:t>
            </a:r>
            <a:r>
              <a:rPr lang="en-US" dirty="0" err="1"/>
              <a:t>există</a:t>
            </a:r>
            <a:r>
              <a:rPr lang="en-US" dirty="0"/>
              <a:t> o </a:t>
            </a:r>
            <a:r>
              <a:rPr lang="en-US" dirty="0" err="1"/>
              <a:t>genă</a:t>
            </a:r>
            <a:r>
              <a:rPr lang="en-US" dirty="0"/>
              <a:t> care produce </a:t>
            </a:r>
            <a:r>
              <a:rPr lang="en-US" dirty="0" err="1"/>
              <a:t>ochi</a:t>
            </a:r>
            <a:r>
              <a:rPr lang="en-US" dirty="0"/>
              <a:t> </a:t>
            </a:r>
            <a:r>
              <a:rPr lang="en-US" dirty="0" err="1" smtClean="0"/>
              <a:t>albaştri</a:t>
            </a:r>
            <a:r>
              <a:rPr lang="en-US" dirty="0" smtClean="0"/>
              <a:t>. </a:t>
            </a:r>
            <a:r>
              <a:rPr lang="en-US" dirty="0" err="1"/>
              <a:t>Genele</a:t>
            </a:r>
            <a:r>
              <a:rPr lang="en-US" dirty="0"/>
              <a:t> </a:t>
            </a:r>
            <a:r>
              <a:rPr lang="en-US" dirty="0" err="1"/>
              <a:t>produc</a:t>
            </a:r>
            <a:r>
              <a:rPr lang="en-US" dirty="0"/>
              <a:t> </a:t>
            </a:r>
            <a:r>
              <a:rPr lang="en-US" dirty="0" err="1"/>
              <a:t>proteine</a:t>
            </a:r>
            <a:r>
              <a:rPr lang="en-US" dirty="0"/>
              <a:t> care </a:t>
            </a:r>
            <a:r>
              <a:rPr lang="en-US" dirty="0" err="1"/>
              <a:t>modifică</a:t>
            </a:r>
            <a:r>
              <a:rPr lang="en-US" dirty="0"/>
              <a:t> </a:t>
            </a:r>
            <a:r>
              <a:rPr lang="en-US" dirty="0" err="1"/>
              <a:t>chimismul</a:t>
            </a:r>
            <a:r>
              <a:rPr lang="en-US" dirty="0"/>
              <a:t> </a:t>
            </a:r>
            <a:r>
              <a:rPr lang="en-US" dirty="0" err="1"/>
              <a:t>organismului</a:t>
            </a:r>
            <a:r>
              <a:rPr lang="en-US" dirty="0"/>
              <a:t> </a:t>
            </a:r>
            <a:r>
              <a:rPr lang="en-US" dirty="0" err="1"/>
              <a:t>astfel</a:t>
            </a:r>
            <a:r>
              <a:rPr lang="en-US" dirty="0"/>
              <a:t> </a:t>
            </a:r>
            <a:r>
              <a:rPr lang="en-US" dirty="0" err="1"/>
              <a:t>ȋncât</a:t>
            </a:r>
            <a:r>
              <a:rPr lang="en-US" dirty="0"/>
              <a:t> </a:t>
            </a:r>
            <a:r>
              <a:rPr lang="en-US" dirty="0" err="1"/>
              <a:t>să</a:t>
            </a:r>
            <a:r>
              <a:rPr lang="en-US" dirty="0"/>
              <a:t> se </a:t>
            </a:r>
            <a:r>
              <a:rPr lang="en-US" dirty="0" err="1"/>
              <a:t>producă</a:t>
            </a:r>
            <a:r>
              <a:rPr lang="en-US" dirty="0"/>
              <a:t> </a:t>
            </a:r>
            <a:r>
              <a:rPr lang="en-US" dirty="0" err="1"/>
              <a:t>ochi</a:t>
            </a:r>
            <a:r>
              <a:rPr lang="en-US" dirty="0"/>
              <a:t> </a:t>
            </a:r>
            <a:r>
              <a:rPr lang="en-US" dirty="0" err="1" smtClean="0"/>
              <a:t>albaştri</a:t>
            </a:r>
            <a:r>
              <a:rPr lang="ro-RO" dirty="0" smtClean="0"/>
              <a:t> (de fapt, un eșec al pigmentării!)</a:t>
            </a:r>
          </a:p>
          <a:p>
            <a:r>
              <a:rPr lang="en-US" dirty="0" smtClean="0"/>
              <a:t>La </a:t>
            </a:r>
            <a:r>
              <a:rPr lang="en-US" dirty="0" err="1"/>
              <a:t>fel</a:t>
            </a:r>
            <a:r>
              <a:rPr lang="en-US" dirty="0"/>
              <a:t>, </a:t>
            </a:r>
            <a:r>
              <a:rPr lang="en-US" dirty="0" err="1"/>
              <a:t>dacă</a:t>
            </a:r>
            <a:r>
              <a:rPr lang="en-US" dirty="0"/>
              <a:t> </a:t>
            </a:r>
            <a:r>
              <a:rPr lang="en-US" dirty="0" err="1"/>
              <a:t>vorbim</a:t>
            </a:r>
            <a:r>
              <a:rPr lang="en-US" dirty="0"/>
              <a:t> </a:t>
            </a:r>
            <a:r>
              <a:rPr lang="en-US" dirty="0" err="1"/>
              <a:t>despre</a:t>
            </a:r>
            <a:r>
              <a:rPr lang="en-US" dirty="0"/>
              <a:t> “</a:t>
            </a:r>
            <a:r>
              <a:rPr lang="en-US" dirty="0" err="1"/>
              <a:t>gena</a:t>
            </a:r>
            <a:r>
              <a:rPr lang="en-US" dirty="0"/>
              <a:t> </a:t>
            </a:r>
            <a:r>
              <a:rPr lang="en-US" dirty="0" err="1"/>
              <a:t>alcoolismului</a:t>
            </a:r>
            <a:r>
              <a:rPr lang="en-US" dirty="0"/>
              <a:t>” nu </a:t>
            </a:r>
            <a:r>
              <a:rPr lang="en-US" dirty="0" err="1"/>
              <a:t>ȋnseamnă</a:t>
            </a:r>
            <a:r>
              <a:rPr lang="en-US" dirty="0"/>
              <a:t> </a:t>
            </a:r>
            <a:r>
              <a:rPr lang="en-US" dirty="0" err="1"/>
              <a:t>că</a:t>
            </a:r>
            <a:r>
              <a:rPr lang="en-US" dirty="0"/>
              <a:t> </a:t>
            </a:r>
            <a:r>
              <a:rPr lang="en-US" dirty="0" err="1"/>
              <a:t>gena</a:t>
            </a:r>
            <a:r>
              <a:rPr lang="en-US" dirty="0"/>
              <a:t> </a:t>
            </a:r>
            <a:r>
              <a:rPr lang="en-US" dirty="0" err="1"/>
              <a:t>ȋn</a:t>
            </a:r>
            <a:r>
              <a:rPr lang="en-US" dirty="0"/>
              <a:t> sine duce la alcoholism ci </a:t>
            </a:r>
            <a:r>
              <a:rPr lang="en-US" dirty="0" err="1"/>
              <a:t>ea</a:t>
            </a:r>
            <a:r>
              <a:rPr lang="en-US" dirty="0"/>
              <a:t> produce o </a:t>
            </a:r>
            <a:r>
              <a:rPr lang="en-US" dirty="0" err="1"/>
              <a:t>proteină</a:t>
            </a:r>
            <a:r>
              <a:rPr lang="en-US" dirty="0"/>
              <a:t> care </a:t>
            </a:r>
            <a:r>
              <a:rPr lang="en-US" dirty="0" err="1"/>
              <a:t>ȋn</a:t>
            </a:r>
            <a:r>
              <a:rPr lang="en-US" dirty="0"/>
              <a:t> </a:t>
            </a:r>
            <a:r>
              <a:rPr lang="en-US" dirty="0" err="1"/>
              <a:t>anumite</a:t>
            </a:r>
            <a:r>
              <a:rPr lang="en-US" dirty="0"/>
              <a:t> </a:t>
            </a:r>
            <a:r>
              <a:rPr lang="en-US" dirty="0" err="1"/>
              <a:t>circumstanţe</a:t>
            </a:r>
            <a:r>
              <a:rPr lang="en-US" dirty="0"/>
              <a:t> </a:t>
            </a:r>
            <a:r>
              <a:rPr lang="en-US" dirty="0" err="1"/>
              <a:t>creşte</a:t>
            </a:r>
            <a:r>
              <a:rPr lang="en-US" dirty="0"/>
              <a:t> </a:t>
            </a:r>
            <a:r>
              <a:rPr lang="en-US" dirty="0" err="1"/>
              <a:t>probabilitatea</a:t>
            </a:r>
            <a:r>
              <a:rPr lang="en-US" dirty="0"/>
              <a:t> de a se </a:t>
            </a:r>
            <a:r>
              <a:rPr lang="en-US" dirty="0" err="1"/>
              <a:t>ajunge</a:t>
            </a:r>
            <a:r>
              <a:rPr lang="en-US" dirty="0"/>
              <a:t> la </a:t>
            </a:r>
            <a:r>
              <a:rPr lang="en-US" dirty="0" err="1" smtClean="0"/>
              <a:t>alcoolism</a:t>
            </a:r>
            <a:r>
              <a:rPr lang="en-US" dirty="0"/>
              <a:t>. </a:t>
            </a:r>
            <a:r>
              <a:rPr lang="en-US" dirty="0" err="1"/>
              <a:t>Şi</a:t>
            </a:r>
            <a:r>
              <a:rPr lang="en-US" dirty="0"/>
              <a:t> de </a:t>
            </a:r>
            <a:r>
              <a:rPr lang="en-US" dirty="0" err="1"/>
              <a:t>regulă</a:t>
            </a:r>
            <a:r>
              <a:rPr lang="en-US" dirty="0"/>
              <a:t> nu </a:t>
            </a:r>
            <a:r>
              <a:rPr lang="en-US" dirty="0" err="1"/>
              <a:t>doar</a:t>
            </a:r>
            <a:r>
              <a:rPr lang="en-US" dirty="0"/>
              <a:t> la </a:t>
            </a:r>
            <a:r>
              <a:rPr lang="en-US" dirty="0" err="1" smtClean="0"/>
              <a:t>alcoolism</a:t>
            </a:r>
            <a:r>
              <a:rPr lang="en-US" dirty="0" smtClean="0"/>
              <a:t> </a:t>
            </a:r>
            <a:r>
              <a:rPr lang="en-US" dirty="0"/>
              <a:t>ci </a:t>
            </a:r>
            <a:r>
              <a:rPr lang="en-US" dirty="0" err="1"/>
              <a:t>şi</a:t>
            </a:r>
            <a:r>
              <a:rPr lang="en-US" dirty="0"/>
              <a:t> la </a:t>
            </a:r>
            <a:r>
              <a:rPr lang="en-US" dirty="0" err="1"/>
              <a:t>alte</a:t>
            </a:r>
            <a:r>
              <a:rPr lang="en-US" dirty="0"/>
              <a:t> </a:t>
            </a:r>
            <a:r>
              <a:rPr lang="en-US" dirty="0" err="1"/>
              <a:t>adicţii</a:t>
            </a:r>
            <a:r>
              <a:rPr lang="en-US" dirty="0"/>
              <a:t> </a:t>
            </a:r>
            <a:r>
              <a:rPr lang="en-US" dirty="0" err="1"/>
              <a:t>şi</a:t>
            </a:r>
            <a:r>
              <a:rPr lang="en-US" dirty="0"/>
              <a:t> diverse </a:t>
            </a:r>
            <a:r>
              <a:rPr lang="en-US" dirty="0" err="1"/>
              <a:t>probleme</a:t>
            </a:r>
            <a:r>
              <a:rPr lang="en-US" dirty="0"/>
              <a:t> </a:t>
            </a:r>
            <a:r>
              <a:rPr lang="en-US" dirty="0" err="1"/>
              <a:t>comportamentale</a:t>
            </a:r>
            <a:r>
              <a:rPr lang="en-US" dirty="0"/>
              <a:t>.</a:t>
            </a:r>
            <a:endParaRPr lang="ro-RO" dirty="0"/>
          </a:p>
        </p:txBody>
      </p:sp>
    </p:spTree>
    <p:extLst>
      <p:ext uri="{BB962C8B-B14F-4D97-AF65-F5344CB8AC3E}">
        <p14:creationId xmlns:p14="http://schemas.microsoft.com/office/powerpoint/2010/main" val="18001730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Temperamentul</a:t>
            </a:r>
            <a:endParaRPr lang="ro-RO" dirty="0"/>
          </a:p>
        </p:txBody>
      </p:sp>
      <p:sp>
        <p:nvSpPr>
          <p:cNvPr id="3" name="Content Placeholder 2"/>
          <p:cNvSpPr>
            <a:spLocks noGrp="1"/>
          </p:cNvSpPr>
          <p:nvPr>
            <p:ph idx="1"/>
          </p:nvPr>
        </p:nvSpPr>
        <p:spPr/>
        <p:txBody>
          <a:bodyPr/>
          <a:lstStyle/>
          <a:p>
            <a:r>
              <a:rPr lang="ro-RO" dirty="0" smtClean="0"/>
              <a:t>Ce putem spune despre moștenirea genetică în cazul celor 3 subsisteme ale personalității?</a:t>
            </a:r>
          </a:p>
          <a:p>
            <a:r>
              <a:rPr lang="ro-RO" b="1" dirty="0" smtClean="0"/>
              <a:t>Temperamentul</a:t>
            </a:r>
            <a:r>
              <a:rPr lang="ro-RO" dirty="0" smtClean="0"/>
              <a:t> – este latura dinamico – energetică a personalității </a:t>
            </a:r>
          </a:p>
          <a:p>
            <a:r>
              <a:rPr lang="ro-RO" dirty="0" smtClean="0"/>
              <a:t>Este legat de mobilitatea, echilibrul și forța proceselor corticale fundamentale – excitația și inhibiția.</a:t>
            </a:r>
          </a:p>
          <a:p>
            <a:r>
              <a:rPr lang="ro-RO" dirty="0" smtClean="0"/>
              <a:t>Responsabil de cât de rapide/vioaie sau lente sunt reacțiile noastre, de câtă energie dispunem și cum o cheltuim, cât de impulsivi/reactivi sau calmi suntem?</a:t>
            </a:r>
            <a:endParaRPr lang="ro-RO" dirty="0"/>
          </a:p>
        </p:txBody>
      </p:sp>
    </p:spTree>
    <p:extLst>
      <p:ext uri="{BB962C8B-B14F-4D97-AF65-F5344CB8AC3E}">
        <p14:creationId xmlns:p14="http://schemas.microsoft.com/office/powerpoint/2010/main" val="16539649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Temperamentul</a:t>
            </a:r>
            <a:endParaRPr lang="ro-RO" dirty="0"/>
          </a:p>
        </p:txBody>
      </p:sp>
      <p:sp>
        <p:nvSpPr>
          <p:cNvPr id="3" name="Content Placeholder 2"/>
          <p:cNvSpPr>
            <a:spLocks noGrp="1"/>
          </p:cNvSpPr>
          <p:nvPr>
            <p:ph idx="1"/>
          </p:nvPr>
        </p:nvSpPr>
        <p:spPr/>
        <p:txBody>
          <a:bodyPr>
            <a:normAutofit fontScale="92500" lnSpcReduction="10000"/>
          </a:bodyPr>
          <a:lstStyle/>
          <a:p>
            <a:r>
              <a:rPr lang="ro-RO" dirty="0" smtClean="0"/>
              <a:t>Evident, puternic amprentat de moștenirea genetică, dar putând fi modelat de mediu.</a:t>
            </a:r>
          </a:p>
          <a:p>
            <a:r>
              <a:rPr lang="ro-RO" dirty="0" smtClean="0"/>
              <a:t>Să luăm un copil reactiv, care își exprimă nevoile prin plâns frecvent, este greu de liniștit, adoarme cu dificultate etc.</a:t>
            </a:r>
          </a:p>
          <a:p>
            <a:r>
              <a:rPr lang="ro-RO" b="1" dirty="0" smtClean="0"/>
              <a:t>2 atitudini opuse vor duce la rezultate opuse</a:t>
            </a:r>
          </a:p>
          <a:p>
            <a:r>
              <a:rPr lang="ro-RO" dirty="0" smtClean="0"/>
              <a:t>Una la accentuarea acestei reactivități – mama care țipă la copil, îl bruschează, devine la rându-i iritabilă, nervoasă – </a:t>
            </a:r>
          </a:p>
          <a:p>
            <a:r>
              <a:rPr lang="ro-RO" dirty="0" smtClean="0"/>
              <a:t>Cealaltă – o mamă caldă și calmă, care liniștește copilul prin echilibrul ei, prin satisfacerea periodică a nevoilor lui, fără panică, fără țipete...poate duce la diminuarea reactivității</a:t>
            </a:r>
            <a:endParaRPr lang="ro-RO" dirty="0"/>
          </a:p>
        </p:txBody>
      </p:sp>
    </p:spTree>
    <p:extLst>
      <p:ext uri="{BB962C8B-B14F-4D97-AF65-F5344CB8AC3E}">
        <p14:creationId xmlns:p14="http://schemas.microsoft.com/office/powerpoint/2010/main" val="10923369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Temperamentul</a:t>
            </a:r>
            <a:endParaRPr lang="ro-RO" dirty="0"/>
          </a:p>
        </p:txBody>
      </p:sp>
      <p:sp>
        <p:nvSpPr>
          <p:cNvPr id="3" name="Content Placeholder 2"/>
          <p:cNvSpPr>
            <a:spLocks noGrp="1"/>
          </p:cNvSpPr>
          <p:nvPr>
            <p:ph idx="1"/>
          </p:nvPr>
        </p:nvSpPr>
        <p:spPr/>
        <p:txBody>
          <a:bodyPr>
            <a:normAutofit lnSpcReduction="10000"/>
          </a:bodyPr>
          <a:lstStyle/>
          <a:p>
            <a:r>
              <a:rPr lang="ro-RO" dirty="0" smtClean="0"/>
              <a:t>Temperamentele nu sunt niciodată pure – coleric și atât!, de ex</a:t>
            </a:r>
          </a:p>
          <a:p>
            <a:r>
              <a:rPr lang="ro-RO" dirty="0" smtClean="0"/>
              <a:t>Temperamentele nu sunt bune sau rele, există trăsături dezirabile/indezirabile</a:t>
            </a:r>
          </a:p>
          <a:p>
            <a:r>
              <a:rPr lang="ro-RO" dirty="0" smtClean="0"/>
              <a:t> </a:t>
            </a:r>
            <a:r>
              <a:rPr lang="ro-RO" dirty="0"/>
              <a:t>E</a:t>
            </a:r>
            <a:r>
              <a:rPr lang="ro-RO" dirty="0" smtClean="0"/>
              <a:t>fectul lor asupra comportamentului depinde de contextul în care judecăm acea trăsătură, dar și de </a:t>
            </a:r>
            <a:r>
              <a:rPr lang="ro-RO" i="1" dirty="0" smtClean="0"/>
              <a:t>șlefuirea</a:t>
            </a:r>
            <a:r>
              <a:rPr lang="ro-RO" dirty="0" smtClean="0"/>
              <a:t> ei de către mediu și educație.</a:t>
            </a:r>
          </a:p>
          <a:p>
            <a:r>
              <a:rPr lang="ro-RO" dirty="0" smtClean="0"/>
              <a:t>Un copil neastâmpărat, un copil impulsiv nu se va transforma vreodată într-un copil extrem de liniștit, dar poate fi lucrată trăsătura astfel încât să-i faciliteze adaptarea și nu să i-o zădărnicească.</a:t>
            </a:r>
            <a:endParaRPr lang="ro-RO" dirty="0"/>
          </a:p>
        </p:txBody>
      </p:sp>
    </p:spTree>
    <p:extLst>
      <p:ext uri="{BB962C8B-B14F-4D97-AF65-F5344CB8AC3E}">
        <p14:creationId xmlns:p14="http://schemas.microsoft.com/office/powerpoint/2010/main" val="20975409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Aptitudinile</a:t>
            </a:r>
            <a:endParaRPr lang="ro-RO" dirty="0"/>
          </a:p>
        </p:txBody>
      </p:sp>
      <p:sp>
        <p:nvSpPr>
          <p:cNvPr id="3" name="Content Placeholder 2"/>
          <p:cNvSpPr>
            <a:spLocks noGrp="1"/>
          </p:cNvSpPr>
          <p:nvPr>
            <p:ph idx="1"/>
          </p:nvPr>
        </p:nvSpPr>
        <p:spPr/>
        <p:txBody>
          <a:bodyPr>
            <a:normAutofit lnSpcReduction="10000"/>
          </a:bodyPr>
          <a:lstStyle/>
          <a:p>
            <a:r>
              <a:rPr lang="ro-RO" dirty="0" smtClean="0"/>
              <a:t>Aptitudinile – latura instrumentală a personalității</a:t>
            </a:r>
          </a:p>
          <a:p>
            <a:r>
              <a:rPr lang="ro-RO" dirty="0" smtClean="0"/>
              <a:t>La rândul lor, sunt subsisteme complexe, care înglobează mai multe tipuri de abilități, ceva mai simple.</a:t>
            </a:r>
          </a:p>
          <a:p>
            <a:r>
              <a:rPr lang="ro-RO" dirty="0" smtClean="0"/>
              <a:t>De ex – aptitudinea muzicală – presupune</a:t>
            </a:r>
          </a:p>
          <a:p>
            <a:r>
              <a:rPr lang="ro-RO" dirty="0" smtClean="0"/>
              <a:t>- auz (relativ sau absolut)</a:t>
            </a:r>
          </a:p>
          <a:p>
            <a:r>
              <a:rPr lang="ro-RO" dirty="0" smtClean="0"/>
              <a:t>- simț ritmic</a:t>
            </a:r>
          </a:p>
          <a:p>
            <a:r>
              <a:rPr lang="ro-RO" dirty="0" smtClean="0"/>
              <a:t>- o anume rezonanță emoțională, astfel încât interpretarea să nu fie mecanică</a:t>
            </a:r>
          </a:p>
          <a:p>
            <a:r>
              <a:rPr lang="ro-RO" dirty="0" smtClean="0"/>
              <a:t>- aptitudini motorii/vocale etc, etc</a:t>
            </a:r>
          </a:p>
          <a:p>
            <a:endParaRPr lang="ro-RO" dirty="0"/>
          </a:p>
        </p:txBody>
      </p:sp>
    </p:spTree>
    <p:extLst>
      <p:ext uri="{BB962C8B-B14F-4D97-AF65-F5344CB8AC3E}">
        <p14:creationId xmlns:p14="http://schemas.microsoft.com/office/powerpoint/2010/main" val="11916478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Aptitudinile</a:t>
            </a:r>
          </a:p>
        </p:txBody>
      </p:sp>
      <p:sp>
        <p:nvSpPr>
          <p:cNvPr id="3" name="Content Placeholder 2"/>
          <p:cNvSpPr>
            <a:spLocks noGrp="1"/>
          </p:cNvSpPr>
          <p:nvPr>
            <p:ph idx="1"/>
          </p:nvPr>
        </p:nvSpPr>
        <p:spPr/>
        <p:txBody>
          <a:bodyPr>
            <a:normAutofit fontScale="92500" lnSpcReduction="10000"/>
          </a:bodyPr>
          <a:lstStyle/>
          <a:p>
            <a:r>
              <a:rPr lang="ro-RO" dirty="0" smtClean="0"/>
              <a:t>Inteligența – ca aptitudine generală</a:t>
            </a:r>
          </a:p>
          <a:p>
            <a:r>
              <a:rPr lang="ro-RO" dirty="0" smtClean="0"/>
              <a:t>Ne ajută să ne adaptăm mai bine mediului</a:t>
            </a:r>
          </a:p>
          <a:p>
            <a:r>
              <a:rPr lang="ro-RO" dirty="0" smtClean="0"/>
              <a:t>Este puternic amprentată genetic – IQ-ul nu crește semnificativ de-a lungul vieții</a:t>
            </a:r>
          </a:p>
          <a:p>
            <a:r>
              <a:rPr lang="ro-RO" dirty="0" smtClean="0"/>
              <a:t>Sigur, căpătăm mai multă experiență, ne-am mai întâlnit cu anumite tipuri de probleme, deci am învățat niște algortimi de rezolvare a lor..dar, fundamental lucrurile nu se schimbă prea tare.</a:t>
            </a:r>
          </a:p>
          <a:p>
            <a:r>
              <a:rPr lang="ro-RO" dirty="0" smtClean="0"/>
              <a:t> </a:t>
            </a:r>
            <a:r>
              <a:rPr lang="ro-RO" dirty="0"/>
              <a:t>Inteligența, singură însă, nu e predictor al succesului</a:t>
            </a:r>
          </a:p>
          <a:p>
            <a:r>
              <a:rPr lang="ro-RO" sz="2200" dirty="0"/>
              <a:t>Ea trebuie susținută de o constelație de trăsături de personalitate – printre care perseverența, interesul și motivația, dorința de a accede la cunoaștere ....etc, etc</a:t>
            </a:r>
          </a:p>
          <a:p>
            <a:endParaRPr lang="ro-RO" dirty="0" smtClean="0"/>
          </a:p>
        </p:txBody>
      </p:sp>
    </p:spTree>
    <p:extLst>
      <p:ext uri="{BB962C8B-B14F-4D97-AF65-F5344CB8AC3E}">
        <p14:creationId xmlns:p14="http://schemas.microsoft.com/office/powerpoint/2010/main" val="21609546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Aptitudinile</a:t>
            </a:r>
          </a:p>
        </p:txBody>
      </p:sp>
      <p:sp>
        <p:nvSpPr>
          <p:cNvPr id="3" name="Content Placeholder 2"/>
          <p:cNvSpPr>
            <a:spLocks noGrp="1"/>
          </p:cNvSpPr>
          <p:nvPr>
            <p:ph idx="1"/>
          </p:nvPr>
        </p:nvSpPr>
        <p:spPr/>
        <p:txBody>
          <a:bodyPr/>
          <a:lstStyle/>
          <a:p>
            <a:r>
              <a:rPr lang="ro-RO" dirty="0" smtClean="0"/>
              <a:t>În privința raportului înnăscut – dobândit în privința aptitudinilor, cu siguranță există o bază ereditară pentru cele mai multe dintre aptitudinile noastre.</a:t>
            </a:r>
          </a:p>
          <a:p>
            <a:r>
              <a:rPr lang="ro-RO" dirty="0" smtClean="0"/>
              <a:t>Peste ea se suprapune influența unui mediu care scoate la lumină acea potențială aptitudine, o exersează, o îmbogățește, o dezvoltă.</a:t>
            </a:r>
          </a:p>
          <a:p>
            <a:r>
              <a:rPr lang="ro-RO" dirty="0" smtClean="0"/>
              <a:t>Cred că fiecare dintre noi are o </a:t>
            </a:r>
            <a:r>
              <a:rPr lang="ro-RO" i="1" dirty="0" smtClean="0"/>
              <a:t>nișă</a:t>
            </a:r>
            <a:r>
              <a:rPr lang="ro-RO" dirty="0" smtClean="0"/>
              <a:t> în care poate excela – că este activitate fizică, intelectuală, artistică, sportivă, etc – trist este că de multe ori nu le descoperim și – evident – nici nu le cultivăm.</a:t>
            </a:r>
            <a:endParaRPr lang="ro-RO" dirty="0"/>
          </a:p>
        </p:txBody>
      </p:sp>
    </p:spTree>
    <p:extLst>
      <p:ext uri="{BB962C8B-B14F-4D97-AF65-F5344CB8AC3E}">
        <p14:creationId xmlns:p14="http://schemas.microsoft.com/office/powerpoint/2010/main" val="14717228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a:t>MEDIUL - și rolul său în formarea personalității</a:t>
            </a:r>
          </a:p>
        </p:txBody>
      </p:sp>
      <p:sp>
        <p:nvSpPr>
          <p:cNvPr id="3" name="Content Placeholder 2"/>
          <p:cNvSpPr>
            <a:spLocks noGrp="1"/>
          </p:cNvSpPr>
          <p:nvPr>
            <p:ph idx="1"/>
          </p:nvPr>
        </p:nvSpPr>
        <p:spPr/>
        <p:txBody>
          <a:bodyPr>
            <a:normAutofit/>
          </a:bodyPr>
          <a:lstStyle/>
          <a:p>
            <a:pPr algn="ctr"/>
            <a:r>
              <a:rPr lang="ro-RO" sz="4800" i="1" dirty="0" smtClean="0"/>
              <a:t>Același foc care întărește oul, topește untul</a:t>
            </a:r>
          </a:p>
          <a:p>
            <a:pPr algn="ctr"/>
            <a:endParaRPr lang="ro-RO" sz="4800" i="1" dirty="0"/>
          </a:p>
          <a:p>
            <a:pPr algn="ctr"/>
            <a:r>
              <a:rPr lang="ro-RO" sz="4800" i="1" dirty="0" smtClean="0"/>
              <a:t>W.G. Allport</a:t>
            </a:r>
          </a:p>
          <a:p>
            <a:pPr algn="ctr"/>
            <a:endParaRPr lang="ro-RO" sz="4800" i="1" dirty="0"/>
          </a:p>
          <a:p>
            <a:pPr algn="ctr"/>
            <a:endParaRPr lang="ro-RO" sz="4800" i="1" dirty="0"/>
          </a:p>
        </p:txBody>
      </p:sp>
    </p:spTree>
    <p:extLst>
      <p:ext uri="{BB962C8B-B14F-4D97-AF65-F5344CB8AC3E}">
        <p14:creationId xmlns:p14="http://schemas.microsoft.com/office/powerpoint/2010/main" val="3726764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a:t>MEDIUL - și rolul său în formarea personalității</a:t>
            </a:r>
          </a:p>
        </p:txBody>
      </p:sp>
      <p:sp>
        <p:nvSpPr>
          <p:cNvPr id="3" name="Content Placeholder 2"/>
          <p:cNvSpPr>
            <a:spLocks noGrp="1"/>
          </p:cNvSpPr>
          <p:nvPr>
            <p:ph idx="1"/>
          </p:nvPr>
        </p:nvSpPr>
        <p:spPr/>
        <p:txBody>
          <a:bodyPr/>
          <a:lstStyle/>
          <a:p>
            <a:pPr marL="0" indent="0">
              <a:buNone/>
            </a:pPr>
            <a:endParaRPr lang="ro-RO" dirty="0"/>
          </a:p>
          <a:p>
            <a:r>
              <a:rPr lang="ro-RO" b="1" dirty="0"/>
              <a:t>Mediul </a:t>
            </a:r>
            <a:r>
              <a:rPr lang="ro-RO" b="1" dirty="0" smtClean="0"/>
              <a:t>social larg </a:t>
            </a:r>
            <a:r>
              <a:rPr lang="ro-RO" dirty="0" smtClean="0"/>
              <a:t>– în ce timp istoric, în ce spațiu geografic și cultural ne naștem (generația decrețeilor nu seamănă ca structură caracterială, ambiții, valori, credințe etc cu generația celor născuți în anii 2000, de ex)</a:t>
            </a:r>
            <a:endParaRPr lang="ro-RO" dirty="0"/>
          </a:p>
          <a:p>
            <a:r>
              <a:rPr lang="ro-RO" dirty="0"/>
              <a:t>Cultura în cadrul căreia ne naștem, ale cărei simboluri și valori le </a:t>
            </a:r>
            <a:r>
              <a:rPr lang="ro-RO" dirty="0" smtClean="0"/>
              <a:t>preluăm ne vor amprenta puternic</a:t>
            </a:r>
            <a:endParaRPr lang="ro-RO" dirty="0"/>
          </a:p>
          <a:p>
            <a:endParaRPr lang="ro-RO" dirty="0"/>
          </a:p>
        </p:txBody>
      </p:sp>
    </p:spTree>
    <p:extLst>
      <p:ext uri="{BB962C8B-B14F-4D97-AF65-F5344CB8AC3E}">
        <p14:creationId xmlns:p14="http://schemas.microsoft.com/office/powerpoint/2010/main" val="931943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Puncte cheie ale discuției</a:t>
            </a:r>
            <a:endParaRPr lang="ro-RO" dirty="0"/>
          </a:p>
        </p:txBody>
      </p:sp>
      <p:sp>
        <p:nvSpPr>
          <p:cNvPr id="3" name="Content Placeholder 2"/>
          <p:cNvSpPr>
            <a:spLocks noGrp="1"/>
          </p:cNvSpPr>
          <p:nvPr>
            <p:ph idx="1"/>
          </p:nvPr>
        </p:nvSpPr>
        <p:spPr/>
        <p:txBody>
          <a:bodyPr/>
          <a:lstStyle/>
          <a:p>
            <a:r>
              <a:rPr lang="ro-RO" dirty="0" smtClean="0"/>
              <a:t>Vom discuta împreună despre:</a:t>
            </a:r>
          </a:p>
          <a:p>
            <a:r>
              <a:rPr lang="ro-RO" dirty="0" smtClean="0"/>
              <a:t>Personalitate</a:t>
            </a:r>
          </a:p>
          <a:p>
            <a:r>
              <a:rPr lang="ro-RO" dirty="0" smtClean="0"/>
              <a:t>Subsistemele sale</a:t>
            </a:r>
          </a:p>
          <a:p>
            <a:r>
              <a:rPr lang="ro-RO" dirty="0" smtClean="0"/>
              <a:t>Ce poate fi înnăscut/dobândit în fiecare dintre aceste subsisteme?</a:t>
            </a:r>
          </a:p>
          <a:p>
            <a:r>
              <a:rPr lang="ro-RO" dirty="0" smtClean="0"/>
              <a:t>Ce șanse are educația să dezvolte anumite comportamente și să inhibe/reprime altele?</a:t>
            </a:r>
            <a:endParaRPr lang="ro-RO" dirty="0"/>
          </a:p>
        </p:txBody>
      </p:sp>
    </p:spTree>
    <p:extLst>
      <p:ext uri="{BB962C8B-B14F-4D97-AF65-F5344CB8AC3E}">
        <p14:creationId xmlns:p14="http://schemas.microsoft.com/office/powerpoint/2010/main" val="3846281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a:t>MEDIUL - și rolul său în formarea personalității</a:t>
            </a:r>
          </a:p>
        </p:txBody>
      </p:sp>
      <p:sp>
        <p:nvSpPr>
          <p:cNvPr id="3" name="Content Placeholder 2"/>
          <p:cNvSpPr>
            <a:spLocks noGrp="1"/>
          </p:cNvSpPr>
          <p:nvPr>
            <p:ph idx="1"/>
          </p:nvPr>
        </p:nvSpPr>
        <p:spPr/>
        <p:txBody>
          <a:bodyPr/>
          <a:lstStyle/>
          <a:p>
            <a:r>
              <a:rPr lang="ro-RO" b="1" dirty="0" smtClean="0"/>
              <a:t>Mediul familial – </a:t>
            </a:r>
            <a:endParaRPr lang="ro-RO" dirty="0" smtClean="0"/>
          </a:p>
          <a:p>
            <a:r>
              <a:rPr lang="ro-RO" dirty="0" smtClean="0"/>
              <a:t>- mijloace economice</a:t>
            </a:r>
          </a:p>
          <a:p>
            <a:r>
              <a:rPr lang="ro-RO" dirty="0" smtClean="0"/>
              <a:t>- stil de viață</a:t>
            </a:r>
          </a:p>
          <a:p>
            <a:r>
              <a:rPr lang="ro-RO" dirty="0" smtClean="0"/>
              <a:t>- atitudini față de sine, ceilalți, lume,</a:t>
            </a:r>
          </a:p>
          <a:p>
            <a:r>
              <a:rPr lang="ro-RO" dirty="0" smtClean="0"/>
              <a:t>- sisteme de valori</a:t>
            </a:r>
          </a:p>
          <a:p>
            <a:r>
              <a:rPr lang="ro-RO" dirty="0" smtClean="0"/>
              <a:t>- sisteme de credințe, prejudecăți</a:t>
            </a:r>
          </a:p>
          <a:p>
            <a:r>
              <a:rPr lang="ro-RO" dirty="0" smtClean="0"/>
              <a:t>- atitdini față de educație, muncă etc</a:t>
            </a:r>
          </a:p>
        </p:txBody>
      </p:sp>
    </p:spTree>
    <p:extLst>
      <p:ext uri="{BB962C8B-B14F-4D97-AF65-F5344CB8AC3E}">
        <p14:creationId xmlns:p14="http://schemas.microsoft.com/office/powerpoint/2010/main" val="25543555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a:t>MEDIUL - și rolul său în formarea personalității</a:t>
            </a:r>
          </a:p>
        </p:txBody>
      </p:sp>
      <p:sp>
        <p:nvSpPr>
          <p:cNvPr id="3" name="Content Placeholder 2"/>
          <p:cNvSpPr>
            <a:spLocks noGrp="1"/>
          </p:cNvSpPr>
          <p:nvPr>
            <p:ph idx="1"/>
          </p:nvPr>
        </p:nvSpPr>
        <p:spPr/>
        <p:txBody>
          <a:bodyPr>
            <a:normAutofit fontScale="92500" lnSpcReduction="10000"/>
          </a:bodyPr>
          <a:lstStyle/>
          <a:p>
            <a:r>
              <a:rPr lang="ro-RO" b="1" dirty="0" smtClean="0"/>
              <a:t>Climatul familial</a:t>
            </a:r>
          </a:p>
          <a:p>
            <a:r>
              <a:rPr lang="ro-RO" b="1" dirty="0" smtClean="0"/>
              <a:t>- </a:t>
            </a:r>
            <a:r>
              <a:rPr lang="ro-RO" dirty="0" smtClean="0"/>
              <a:t>familie organizată/dezorganizată</a:t>
            </a:r>
          </a:p>
          <a:p>
            <a:r>
              <a:rPr lang="ro-RO" b="1" dirty="0" smtClean="0"/>
              <a:t>- </a:t>
            </a:r>
            <a:r>
              <a:rPr lang="ro-RO" dirty="0" smtClean="0"/>
              <a:t>conflicte sau armonie</a:t>
            </a:r>
          </a:p>
          <a:p>
            <a:r>
              <a:rPr lang="ro-RO" dirty="0" smtClean="0"/>
              <a:t>- violență</a:t>
            </a:r>
          </a:p>
          <a:p>
            <a:r>
              <a:rPr lang="ro-RO" dirty="0" smtClean="0"/>
              <a:t>- stil de viață haotic</a:t>
            </a:r>
          </a:p>
          <a:p>
            <a:r>
              <a:rPr lang="ro-RO" dirty="0" smtClean="0"/>
              <a:t>- indiferență, respingere sau abuz</a:t>
            </a:r>
          </a:p>
          <a:p>
            <a:r>
              <a:rPr lang="ro-RO" dirty="0" smtClean="0"/>
              <a:t>- stilul parental, administrarea recompenselor și pedepselor, fixarea limitelor etc</a:t>
            </a:r>
          </a:p>
          <a:p>
            <a:r>
              <a:rPr lang="ro-RO" dirty="0" smtClean="0"/>
              <a:t>Toate acestea influențează puternic formarea personalității, dezvoltând anumite componente, reducând la tăcere altele.</a:t>
            </a:r>
            <a:endParaRPr lang="ro-RO" dirty="0"/>
          </a:p>
        </p:txBody>
      </p:sp>
    </p:spTree>
    <p:extLst>
      <p:ext uri="{BB962C8B-B14F-4D97-AF65-F5344CB8AC3E}">
        <p14:creationId xmlns:p14="http://schemas.microsoft.com/office/powerpoint/2010/main" val="39409320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Educația și rolul său</a:t>
            </a:r>
            <a:endParaRPr lang="ro-RO" dirty="0"/>
          </a:p>
        </p:txBody>
      </p:sp>
      <p:sp>
        <p:nvSpPr>
          <p:cNvPr id="3" name="Content Placeholder 2"/>
          <p:cNvSpPr>
            <a:spLocks noGrp="1"/>
          </p:cNvSpPr>
          <p:nvPr>
            <p:ph idx="1"/>
          </p:nvPr>
        </p:nvSpPr>
        <p:spPr/>
        <p:txBody>
          <a:bodyPr/>
          <a:lstStyle/>
          <a:p>
            <a:r>
              <a:rPr lang="ro-RO" dirty="0" smtClean="0"/>
              <a:t>Educația însemnă tot mediu, dar un mediu organizat, creat special spre a FORMA oameni, a le dezvolta potențialitățile (despre care vorbeam mai devreme) într-un sens care să fie dezirabil pentru societate, dar și pentru ei, ca indivizi productivi, și de ce nu? – împliniți, fericiți.</a:t>
            </a:r>
          </a:p>
          <a:p>
            <a:endParaRPr lang="ro-RO" dirty="0"/>
          </a:p>
          <a:p>
            <a:r>
              <a:rPr lang="ro-RO" dirty="0" smtClean="0"/>
              <a:t>A FORMA = A INFORMA?</a:t>
            </a:r>
          </a:p>
          <a:p>
            <a:endParaRPr lang="ro-RO" dirty="0"/>
          </a:p>
        </p:txBody>
      </p:sp>
    </p:spTree>
    <p:extLst>
      <p:ext uri="{BB962C8B-B14F-4D97-AF65-F5344CB8AC3E}">
        <p14:creationId xmlns:p14="http://schemas.microsoft.com/office/powerpoint/2010/main" val="24525138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Educația și rolul său</a:t>
            </a:r>
          </a:p>
        </p:txBody>
      </p:sp>
      <p:sp>
        <p:nvSpPr>
          <p:cNvPr id="3" name="Content Placeholder 2"/>
          <p:cNvSpPr>
            <a:spLocks noGrp="1"/>
          </p:cNvSpPr>
          <p:nvPr>
            <p:ph idx="1"/>
          </p:nvPr>
        </p:nvSpPr>
        <p:spPr/>
        <p:txBody>
          <a:bodyPr/>
          <a:lstStyle/>
          <a:p>
            <a:r>
              <a:rPr lang="ro-RO" dirty="0" smtClean="0"/>
              <a:t>Ce este de format?</a:t>
            </a:r>
          </a:p>
          <a:p>
            <a:r>
              <a:rPr lang="ro-RO" dirty="0" smtClean="0"/>
              <a:t>- Operațiile intelectuale, gândirea critică</a:t>
            </a:r>
          </a:p>
          <a:p>
            <a:r>
              <a:rPr lang="ro-RO" dirty="0" smtClean="0"/>
              <a:t>Gândirea este un sistem de conținuturi și operații care se aplică acelor conținuturi</a:t>
            </a:r>
          </a:p>
          <a:p>
            <a:r>
              <a:rPr lang="ro-RO" dirty="0" smtClean="0"/>
              <a:t>Educația trebuie să se preocupe mult tocmai de formarea acestor sisteme de operare – analiza și sinteza, abtractizarea și generalizarea, compararea etc.</a:t>
            </a:r>
            <a:endParaRPr lang="ro-RO" dirty="0"/>
          </a:p>
        </p:txBody>
      </p:sp>
    </p:spTree>
    <p:extLst>
      <p:ext uri="{BB962C8B-B14F-4D97-AF65-F5344CB8AC3E}">
        <p14:creationId xmlns:p14="http://schemas.microsoft.com/office/powerpoint/2010/main" val="32983447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Educația și rolul său</a:t>
            </a:r>
          </a:p>
        </p:txBody>
      </p:sp>
      <p:sp>
        <p:nvSpPr>
          <p:cNvPr id="3" name="Content Placeholder 2"/>
          <p:cNvSpPr>
            <a:spLocks noGrp="1"/>
          </p:cNvSpPr>
          <p:nvPr>
            <p:ph idx="1"/>
          </p:nvPr>
        </p:nvSpPr>
        <p:spPr/>
        <p:txBody>
          <a:bodyPr/>
          <a:lstStyle/>
          <a:p>
            <a:r>
              <a:rPr lang="ro-RO" dirty="0" smtClean="0"/>
              <a:t>- Identificarea punctelor slabe (dar nu doar spre a le nota și a descuraja astfel elevul, ci pentru a-l ajuta să-și depășească handicapul, într-o privință sau alta), dar și a punctelor forte, pe care se poate construi.</a:t>
            </a:r>
          </a:p>
          <a:p>
            <a:r>
              <a:rPr lang="ro-RO" dirty="0" smtClean="0"/>
              <a:t>Punctele forte, cunoscute, dezvoltate, exersate se pot transforma în aptitudini.</a:t>
            </a:r>
          </a:p>
          <a:p>
            <a:r>
              <a:rPr lang="ro-RO" dirty="0" smtClean="0"/>
              <a:t>Aptitudinile vor face ca activitățile să fie încununate de succes și astfel individul va avea satisfacție.</a:t>
            </a:r>
          </a:p>
          <a:p>
            <a:r>
              <a:rPr lang="ro-RO" dirty="0" smtClean="0"/>
              <a:t>Îmbunătățirea imaginii de sine!</a:t>
            </a:r>
            <a:endParaRPr lang="ro-RO" dirty="0"/>
          </a:p>
        </p:txBody>
      </p:sp>
    </p:spTree>
    <p:extLst>
      <p:ext uri="{BB962C8B-B14F-4D97-AF65-F5344CB8AC3E}">
        <p14:creationId xmlns:p14="http://schemas.microsoft.com/office/powerpoint/2010/main" val="35430376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Educația și rolul său</a:t>
            </a:r>
          </a:p>
        </p:txBody>
      </p:sp>
      <p:sp>
        <p:nvSpPr>
          <p:cNvPr id="3" name="Content Placeholder 2"/>
          <p:cNvSpPr>
            <a:spLocks noGrp="1"/>
          </p:cNvSpPr>
          <p:nvPr>
            <p:ph idx="1"/>
          </p:nvPr>
        </p:nvSpPr>
        <p:spPr/>
        <p:txBody>
          <a:bodyPr/>
          <a:lstStyle/>
          <a:p>
            <a:r>
              <a:rPr lang="ro-RO" dirty="0" smtClean="0"/>
              <a:t> - Caracterul este subsistemul din personalitate cel mai mult legat de mediu, dar mai ales de educație</a:t>
            </a:r>
          </a:p>
          <a:p>
            <a:r>
              <a:rPr lang="ro-RO" dirty="0" smtClean="0"/>
              <a:t>- cu valori și atitudini prosociale chiar nu ne naștem</a:t>
            </a:r>
          </a:p>
          <a:p>
            <a:r>
              <a:rPr lang="ro-RO" dirty="0" smtClean="0"/>
              <a:t>- acestea vor trebui deprinse și exersate </a:t>
            </a:r>
          </a:p>
          <a:p>
            <a:r>
              <a:rPr lang="ro-RO" dirty="0" smtClean="0"/>
              <a:t>- învățarea lor se face fie prin imitarea unui model (semnificativ pentru copil) – părinte/dascăl, fie prin recompensă/pedeapsă.</a:t>
            </a:r>
          </a:p>
          <a:p>
            <a:endParaRPr lang="ro-RO" dirty="0" smtClean="0"/>
          </a:p>
          <a:p>
            <a:endParaRPr lang="ro-RO" dirty="0"/>
          </a:p>
        </p:txBody>
      </p:sp>
    </p:spTree>
    <p:extLst>
      <p:ext uri="{BB962C8B-B14F-4D97-AF65-F5344CB8AC3E}">
        <p14:creationId xmlns:p14="http://schemas.microsoft.com/office/powerpoint/2010/main" val="25252716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Educația și rolul său</a:t>
            </a:r>
          </a:p>
        </p:txBody>
      </p:sp>
      <p:sp>
        <p:nvSpPr>
          <p:cNvPr id="3" name="Content Placeholder 2"/>
          <p:cNvSpPr>
            <a:spLocks noGrp="1"/>
          </p:cNvSpPr>
          <p:nvPr>
            <p:ph idx="1"/>
          </p:nvPr>
        </p:nvSpPr>
        <p:spPr/>
        <p:txBody>
          <a:bodyPr/>
          <a:lstStyle/>
          <a:p>
            <a:r>
              <a:rPr lang="ro-RO" dirty="0" smtClean="0"/>
              <a:t>În concluzie, trei mari direcții ar trebui să urmărească sistemele formale de educație</a:t>
            </a:r>
          </a:p>
          <a:p>
            <a:r>
              <a:rPr lang="ro-RO" dirty="0" smtClean="0"/>
              <a:t>- gândirea critică, prin exersare operațiilor gândirii</a:t>
            </a:r>
          </a:p>
          <a:p>
            <a:r>
              <a:rPr lang="ro-RO" dirty="0" smtClean="0"/>
              <a:t>- aptitudinile elevului – în sensul de a șlefui potențialitățile unice ale fiecăruia dintre ei</a:t>
            </a:r>
          </a:p>
          <a:p>
            <a:r>
              <a:rPr lang="ro-RO" dirty="0" smtClean="0"/>
              <a:t>- caractere – ceea ce ar face ca viața alături de ceilalți să fie ceva mai armonioasă.</a:t>
            </a:r>
          </a:p>
          <a:p>
            <a:endParaRPr lang="ro-RO" dirty="0"/>
          </a:p>
        </p:txBody>
      </p:sp>
    </p:spTree>
    <p:extLst>
      <p:ext uri="{BB962C8B-B14F-4D97-AF65-F5344CB8AC3E}">
        <p14:creationId xmlns:p14="http://schemas.microsoft.com/office/powerpoint/2010/main" val="27392200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o-RO"/>
          </a:p>
        </p:txBody>
      </p:sp>
      <p:sp>
        <p:nvSpPr>
          <p:cNvPr id="3" name="Content Placeholder 2"/>
          <p:cNvSpPr>
            <a:spLocks noGrp="1"/>
          </p:cNvSpPr>
          <p:nvPr>
            <p:ph idx="1"/>
          </p:nvPr>
        </p:nvSpPr>
        <p:spPr/>
        <p:txBody>
          <a:bodyPr/>
          <a:lstStyle/>
          <a:p>
            <a:r>
              <a:rPr lang="ro-RO" dirty="0" smtClean="0"/>
              <a:t>Desigur, cea mai bună formulă pentru o personalitate armonioasă prespune</a:t>
            </a:r>
          </a:p>
          <a:p>
            <a:r>
              <a:rPr lang="ro-RO" dirty="0" smtClean="0"/>
              <a:t>- o înzestrare genetică bună sau măcar fără tare semnificative</a:t>
            </a:r>
          </a:p>
          <a:p>
            <a:r>
              <a:rPr lang="ro-RO" dirty="0" smtClean="0"/>
              <a:t>- un mediu conținător, armonios dar în care se pun și limite, în același timp</a:t>
            </a:r>
          </a:p>
          <a:p>
            <a:r>
              <a:rPr lang="ro-RO" dirty="0" smtClean="0"/>
              <a:t>- o educație care să vină și să potențeze ceea ce factorii anterior menționați au dat ca fundament</a:t>
            </a:r>
          </a:p>
          <a:p>
            <a:r>
              <a:rPr lang="ro-RO" dirty="0" smtClean="0"/>
              <a:t>Cazurile acestea, de întâlnire fericită, sunt rare, însă</a:t>
            </a:r>
            <a:endParaRPr lang="ro-RO" dirty="0"/>
          </a:p>
        </p:txBody>
      </p:sp>
    </p:spTree>
    <p:extLst>
      <p:ext uri="{BB962C8B-B14F-4D97-AF65-F5344CB8AC3E}">
        <p14:creationId xmlns:p14="http://schemas.microsoft.com/office/powerpoint/2010/main" val="5651228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o-RO"/>
          </a:p>
        </p:txBody>
      </p:sp>
      <p:sp>
        <p:nvSpPr>
          <p:cNvPr id="3" name="Content Placeholder 2"/>
          <p:cNvSpPr>
            <a:spLocks noGrp="1"/>
          </p:cNvSpPr>
          <p:nvPr>
            <p:ph idx="1"/>
          </p:nvPr>
        </p:nvSpPr>
        <p:spPr/>
        <p:txBody>
          <a:bodyPr/>
          <a:lstStyle/>
          <a:p>
            <a:r>
              <a:rPr lang="ro-RO" dirty="0" smtClean="0"/>
              <a:t>Avem în cele mai multe cazuri un compromis</a:t>
            </a:r>
          </a:p>
          <a:p>
            <a:endParaRPr lang="ro-RO" dirty="0"/>
          </a:p>
          <a:p>
            <a:r>
              <a:rPr lang="ro-RO" dirty="0" smtClean="0"/>
              <a:t>Important este să maximizăm tot ceea ce este înzestrare genetică favorabilă</a:t>
            </a:r>
          </a:p>
          <a:p>
            <a:r>
              <a:rPr lang="ro-RO" dirty="0" smtClean="0"/>
              <a:t>Să ș</a:t>
            </a:r>
            <a:r>
              <a:rPr lang="ro-RO" i="1" dirty="0" smtClean="0"/>
              <a:t>lefuim</a:t>
            </a:r>
            <a:r>
              <a:rPr lang="ro-RO" dirty="0" smtClean="0"/>
              <a:t> ceea ce este indezirabil</a:t>
            </a:r>
          </a:p>
          <a:p>
            <a:r>
              <a:rPr lang="ro-RO" dirty="0" smtClean="0"/>
              <a:t>Să compensăm lipsa unei abilități printr-o altă trăsătură</a:t>
            </a:r>
          </a:p>
          <a:p>
            <a:r>
              <a:rPr lang="ro-RO" dirty="0" smtClean="0"/>
              <a:t>Să ajungem la cel mai bun rezultat pe care putem să-l scoatem din zestrea noastră genetică</a:t>
            </a:r>
            <a:endParaRPr lang="ro-RO" dirty="0"/>
          </a:p>
        </p:txBody>
      </p:sp>
    </p:spTree>
    <p:extLst>
      <p:ext uri="{BB962C8B-B14F-4D97-AF65-F5344CB8AC3E}">
        <p14:creationId xmlns:p14="http://schemas.microsoft.com/office/powerpoint/2010/main" val="17351418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o-RO"/>
          </a:p>
        </p:txBody>
      </p:sp>
      <p:sp>
        <p:nvSpPr>
          <p:cNvPr id="3" name="Content Placeholder 2"/>
          <p:cNvSpPr>
            <a:spLocks noGrp="1"/>
          </p:cNvSpPr>
          <p:nvPr>
            <p:ph idx="1"/>
          </p:nvPr>
        </p:nvSpPr>
        <p:spPr/>
        <p:txBody>
          <a:bodyPr>
            <a:normAutofit/>
          </a:bodyPr>
          <a:lstStyle/>
          <a:p>
            <a:pPr algn="ctr"/>
            <a:r>
              <a:rPr lang="ro-RO" sz="6000" smtClean="0"/>
              <a:t>VĂ MULȚUMESC!</a:t>
            </a:r>
            <a:endParaRPr lang="ro-RO" sz="6000" dirty="0"/>
          </a:p>
        </p:txBody>
      </p:sp>
    </p:spTree>
    <p:extLst>
      <p:ext uri="{BB962C8B-B14F-4D97-AF65-F5344CB8AC3E}">
        <p14:creationId xmlns:p14="http://schemas.microsoft.com/office/powerpoint/2010/main" val="2828086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a:t>Personalitatea – acest minunat și ambiguu concept...</a:t>
            </a:r>
          </a:p>
        </p:txBody>
      </p:sp>
      <p:sp>
        <p:nvSpPr>
          <p:cNvPr id="3" name="Content Placeholder 2"/>
          <p:cNvSpPr>
            <a:spLocks noGrp="1"/>
          </p:cNvSpPr>
          <p:nvPr>
            <p:ph idx="1"/>
          </p:nvPr>
        </p:nvSpPr>
        <p:spPr/>
        <p:txBody>
          <a:bodyPr>
            <a:normAutofit/>
          </a:bodyPr>
          <a:lstStyle/>
          <a:p>
            <a:r>
              <a:rPr lang="ro-RO" sz="2400" dirty="0" smtClean="0"/>
              <a:t>Există peste 200 de definiții ale personalității</a:t>
            </a:r>
          </a:p>
          <a:p>
            <a:r>
              <a:rPr lang="ro-RO" sz="4800" dirty="0" smtClean="0"/>
              <a:t>Definită </a:t>
            </a:r>
            <a:r>
              <a:rPr lang="ro-RO" sz="4800" dirty="0"/>
              <a:t>prin efect extern</a:t>
            </a:r>
          </a:p>
          <a:p>
            <a:r>
              <a:rPr lang="ro-RO" sz="4800" dirty="0" smtClean="0"/>
              <a:t>Pozitivist</a:t>
            </a:r>
          </a:p>
          <a:p>
            <a:r>
              <a:rPr lang="ro-RO" sz="4800" dirty="0"/>
              <a:t>Prin structură internă</a:t>
            </a:r>
          </a:p>
          <a:p>
            <a:endParaRPr lang="ro-RO" sz="4800" dirty="0"/>
          </a:p>
          <a:p>
            <a:endParaRPr lang="ro-RO" sz="4800" dirty="0"/>
          </a:p>
        </p:txBody>
      </p:sp>
    </p:spTree>
    <p:extLst>
      <p:ext uri="{BB962C8B-B14F-4D97-AF65-F5344CB8AC3E}">
        <p14:creationId xmlns:p14="http://schemas.microsoft.com/office/powerpoint/2010/main" val="178093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a:t>Personalitatea – acest minunat și ambiguu concept...</a:t>
            </a:r>
          </a:p>
        </p:txBody>
      </p:sp>
      <p:sp>
        <p:nvSpPr>
          <p:cNvPr id="3" name="Content Placeholder 2"/>
          <p:cNvSpPr>
            <a:spLocks noGrp="1"/>
          </p:cNvSpPr>
          <p:nvPr>
            <p:ph idx="1"/>
          </p:nvPr>
        </p:nvSpPr>
        <p:spPr/>
        <p:txBody>
          <a:bodyPr/>
          <a:lstStyle/>
          <a:p>
            <a:r>
              <a:rPr lang="ro-RO" b="1" dirty="0"/>
              <a:t>Definită prin efect extern</a:t>
            </a:r>
          </a:p>
          <a:p>
            <a:r>
              <a:rPr lang="ro-RO" dirty="0"/>
              <a:t>Suma totală a efectului produs de un individ asupra societății</a:t>
            </a:r>
          </a:p>
          <a:p>
            <a:r>
              <a:rPr lang="ro-RO" dirty="0"/>
              <a:t>Ceea ce cred ceilalți despre tine</a:t>
            </a:r>
          </a:p>
          <a:p>
            <a:r>
              <a:rPr lang="ro-RO" dirty="0"/>
              <a:t>Primordială apare capacitatea de a INFLUENȚA</a:t>
            </a:r>
          </a:p>
          <a:p>
            <a:r>
              <a:rPr lang="ro-RO" dirty="0"/>
              <a:t>(Confundă P cu reputația)</a:t>
            </a:r>
          </a:p>
          <a:p>
            <a:endParaRPr lang="ro-RO" dirty="0"/>
          </a:p>
        </p:txBody>
      </p:sp>
    </p:spTree>
    <p:extLst>
      <p:ext uri="{BB962C8B-B14F-4D97-AF65-F5344CB8AC3E}">
        <p14:creationId xmlns:p14="http://schemas.microsoft.com/office/powerpoint/2010/main" val="2852911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a:t>Personalitatea – acest minunat și ambiguu concept...</a:t>
            </a:r>
          </a:p>
        </p:txBody>
      </p:sp>
      <p:sp>
        <p:nvSpPr>
          <p:cNvPr id="3" name="Content Placeholder 2"/>
          <p:cNvSpPr>
            <a:spLocks noGrp="1"/>
          </p:cNvSpPr>
          <p:nvPr>
            <p:ph idx="1"/>
          </p:nvPr>
        </p:nvSpPr>
        <p:spPr/>
        <p:txBody>
          <a:bodyPr/>
          <a:lstStyle/>
          <a:p>
            <a:r>
              <a:rPr lang="ro-RO" b="1" dirty="0"/>
              <a:t>Definiții pozitiviste</a:t>
            </a:r>
          </a:p>
          <a:p>
            <a:r>
              <a:rPr lang="ro-RO" dirty="0"/>
              <a:t>Cum structura internă este imposibil de cunoscut, ceea ce cunoaștem despre personalitate sunt doar </a:t>
            </a:r>
            <a:r>
              <a:rPr lang="ro-RO" dirty="0" smtClean="0"/>
              <a:t>conceptualizările noastre</a:t>
            </a:r>
            <a:r>
              <a:rPr lang="ro-RO" dirty="0"/>
              <a:t>. </a:t>
            </a:r>
          </a:p>
          <a:p>
            <a:r>
              <a:rPr lang="ro-RO" dirty="0"/>
              <a:t>Cel mai bun lucru pe care-l putem face este să emitem ipoteze despre </a:t>
            </a:r>
            <a:r>
              <a:rPr lang="ro-RO" dirty="0" smtClean="0"/>
              <a:t>ea</a:t>
            </a:r>
          </a:p>
          <a:p>
            <a:r>
              <a:rPr lang="ro-RO" dirty="0" smtClean="0"/>
              <a:t>Personalitatea </a:t>
            </a:r>
            <a:r>
              <a:rPr lang="ro-RO" dirty="0"/>
              <a:t>este conceptualizarea cea mai adecvată a comportamentului unei persoane, în toate detaliile sale, pe care omul de știință o poate da la un moment dat.</a:t>
            </a:r>
          </a:p>
          <a:p>
            <a:endParaRPr lang="ro-RO" dirty="0"/>
          </a:p>
        </p:txBody>
      </p:sp>
    </p:spTree>
    <p:extLst>
      <p:ext uri="{BB962C8B-B14F-4D97-AF65-F5344CB8AC3E}">
        <p14:creationId xmlns:p14="http://schemas.microsoft.com/office/powerpoint/2010/main" val="2226828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a:t>Personalitatea – acest minunat și ambiguu concept...</a:t>
            </a:r>
          </a:p>
        </p:txBody>
      </p:sp>
      <p:sp>
        <p:nvSpPr>
          <p:cNvPr id="3" name="Content Placeholder 2"/>
          <p:cNvSpPr>
            <a:spLocks noGrp="1"/>
          </p:cNvSpPr>
          <p:nvPr>
            <p:ph idx="1"/>
          </p:nvPr>
        </p:nvSpPr>
        <p:spPr/>
        <p:txBody>
          <a:bodyPr>
            <a:normAutofit fontScale="92500" lnSpcReduction="10000"/>
          </a:bodyPr>
          <a:lstStyle/>
          <a:p>
            <a:r>
              <a:rPr lang="ro-RO" b="1" dirty="0"/>
              <a:t>Prin structură internă</a:t>
            </a:r>
          </a:p>
          <a:p>
            <a:r>
              <a:rPr lang="ro-RO" dirty="0"/>
              <a:t>Opus definițiilor de tip </a:t>
            </a:r>
            <a:r>
              <a:rPr lang="ro-RO" i="1" dirty="0"/>
              <a:t>omnibus </a:t>
            </a:r>
            <a:r>
              <a:rPr lang="ro-RO" dirty="0"/>
              <a:t>sau </a:t>
            </a:r>
            <a:r>
              <a:rPr lang="ro-RO" i="1" dirty="0"/>
              <a:t>sac de cârpe, </a:t>
            </a:r>
            <a:r>
              <a:rPr lang="ro-RO" dirty="0"/>
              <a:t>în cadrul cărora în personalitate erau înglobate tot soiul de trăiri, impulsuri, nevoi, tendințe, trăsături etc., atunci când afirmăm existența unei </a:t>
            </a:r>
            <a:r>
              <a:rPr lang="ro-RO" b="1" dirty="0"/>
              <a:t>structuri </a:t>
            </a:r>
            <a:r>
              <a:rPr lang="ro-RO" dirty="0"/>
              <a:t>ne gândim la </a:t>
            </a:r>
            <a:r>
              <a:rPr lang="ro-RO" b="1" dirty="0"/>
              <a:t>organizare.</a:t>
            </a:r>
            <a:r>
              <a:rPr lang="ro-RO" dirty="0"/>
              <a:t> </a:t>
            </a:r>
          </a:p>
          <a:p>
            <a:r>
              <a:rPr lang="ro-RO" dirty="0"/>
              <a:t>Există astfel, interrelații între elementele personalității, există componente care-și subordonează diverse trăsături și se organizează în subsisteme.</a:t>
            </a:r>
          </a:p>
          <a:p>
            <a:r>
              <a:rPr lang="ro-RO" dirty="0"/>
              <a:t>Ceea ce contează pentru profilul personalității unui individ nu sunt trăsăturile în sine, ci raporturile stabilite între ele (analogie cu figura umană).</a:t>
            </a:r>
          </a:p>
          <a:p>
            <a:endParaRPr lang="ro-RO" dirty="0"/>
          </a:p>
        </p:txBody>
      </p:sp>
    </p:spTree>
    <p:extLst>
      <p:ext uri="{BB962C8B-B14F-4D97-AF65-F5344CB8AC3E}">
        <p14:creationId xmlns:p14="http://schemas.microsoft.com/office/powerpoint/2010/main" val="1480411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dirty="0" smtClean="0"/>
              <a:t>Definiție</a:t>
            </a:r>
            <a:endParaRPr lang="ro-RO" dirty="0"/>
          </a:p>
        </p:txBody>
      </p:sp>
      <p:sp>
        <p:nvSpPr>
          <p:cNvPr id="3" name="Content Placeholder 2"/>
          <p:cNvSpPr>
            <a:spLocks noGrp="1"/>
          </p:cNvSpPr>
          <p:nvPr>
            <p:ph idx="1"/>
          </p:nvPr>
        </p:nvSpPr>
        <p:spPr/>
        <p:txBody>
          <a:bodyPr/>
          <a:lstStyle/>
          <a:p>
            <a:r>
              <a:rPr lang="ro-RO" dirty="0"/>
              <a:t>Personalitatea este </a:t>
            </a:r>
            <a:r>
              <a:rPr lang="ro-RO" b="1" dirty="0"/>
              <a:t>organizarea dinamică</a:t>
            </a:r>
            <a:r>
              <a:rPr lang="ro-RO" dirty="0"/>
              <a:t>, în cadrul individului, a acelor sisteme </a:t>
            </a:r>
            <a:r>
              <a:rPr lang="ro-RO" b="1" dirty="0"/>
              <a:t>psihofizice</a:t>
            </a:r>
            <a:r>
              <a:rPr lang="ro-RO" dirty="0"/>
              <a:t> care determină modul său de </a:t>
            </a:r>
            <a:r>
              <a:rPr lang="ro-RO" b="1" dirty="0"/>
              <a:t>gândire</a:t>
            </a:r>
            <a:r>
              <a:rPr lang="ro-RO" dirty="0"/>
              <a:t> și </a:t>
            </a:r>
            <a:r>
              <a:rPr lang="ro-RO" b="1" dirty="0"/>
              <a:t>comportament caracteristice</a:t>
            </a:r>
            <a:r>
              <a:rPr lang="ro-RO" dirty="0"/>
              <a:t>.</a:t>
            </a:r>
          </a:p>
          <a:p>
            <a:endParaRPr lang="ro-RO" dirty="0" smtClean="0"/>
          </a:p>
          <a:p>
            <a:r>
              <a:rPr lang="ro-RO" i="1" dirty="0" smtClean="0"/>
              <a:t>W.Gordon Allport</a:t>
            </a:r>
            <a:endParaRPr lang="ro-RO" i="1" dirty="0"/>
          </a:p>
        </p:txBody>
      </p:sp>
    </p:spTree>
    <p:extLst>
      <p:ext uri="{BB962C8B-B14F-4D97-AF65-F5344CB8AC3E}">
        <p14:creationId xmlns:p14="http://schemas.microsoft.com/office/powerpoint/2010/main" val="971423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Definiție</a:t>
            </a:r>
          </a:p>
        </p:txBody>
      </p:sp>
      <p:sp>
        <p:nvSpPr>
          <p:cNvPr id="3" name="Content Placeholder 2"/>
          <p:cNvSpPr>
            <a:spLocks noGrp="1"/>
          </p:cNvSpPr>
          <p:nvPr>
            <p:ph idx="1"/>
          </p:nvPr>
        </p:nvSpPr>
        <p:spPr/>
        <p:txBody>
          <a:bodyPr/>
          <a:lstStyle/>
          <a:p>
            <a:r>
              <a:rPr lang="ro-RO" dirty="0"/>
              <a:t>Organizare dinamică – </a:t>
            </a:r>
            <a:r>
              <a:rPr lang="ro-RO" b="1" u="sng" dirty="0"/>
              <a:t>formare</a:t>
            </a:r>
            <a:r>
              <a:rPr lang="ro-RO" u="sng" dirty="0"/>
              <a:t> de structuri </a:t>
            </a:r>
            <a:r>
              <a:rPr lang="ro-RO" dirty="0"/>
              <a:t>de trăsături, de idei și deprinderi care ghidează activitatea</a:t>
            </a:r>
          </a:p>
          <a:p>
            <a:r>
              <a:rPr lang="ro-RO" dirty="0"/>
              <a:t>I se opune – </a:t>
            </a:r>
            <a:r>
              <a:rPr lang="ro-RO" u="sng" dirty="0"/>
              <a:t>dezorganizare</a:t>
            </a:r>
            <a:r>
              <a:rPr lang="ro-RO" dirty="0"/>
              <a:t> – termen folosit pentru a defini procesele morbide care au loc în domeniul psihopatologiei.</a:t>
            </a:r>
          </a:p>
          <a:p>
            <a:endParaRPr lang="ro-RO" dirty="0"/>
          </a:p>
        </p:txBody>
      </p:sp>
    </p:spTree>
    <p:extLst>
      <p:ext uri="{BB962C8B-B14F-4D97-AF65-F5344CB8AC3E}">
        <p14:creationId xmlns:p14="http://schemas.microsoft.com/office/powerpoint/2010/main" val="5001614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1649</TotalTime>
  <Words>2672</Words>
  <Application>Microsoft Office PowerPoint</Application>
  <PresentationFormat>On-screen Show (4:3)</PresentationFormat>
  <Paragraphs>194</Paragraphs>
  <Slides>39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Constantia</vt:lpstr>
      <vt:lpstr>Wingdings 2</vt:lpstr>
      <vt:lpstr>Flow</vt:lpstr>
      <vt:lpstr>Ereditatea, mediul și educația în dezvoltarea personalității elevului</vt:lpstr>
      <vt:lpstr>De ce este interesantă tema?</vt:lpstr>
      <vt:lpstr>Puncte cheie ale discuției</vt:lpstr>
      <vt:lpstr>Personalitatea – acest minunat și ambiguu concept...</vt:lpstr>
      <vt:lpstr>Personalitatea – acest minunat și ambiguu concept...</vt:lpstr>
      <vt:lpstr>Personalitatea – acest minunat și ambiguu concept...</vt:lpstr>
      <vt:lpstr>Personalitatea – acest minunat și ambiguu concept...</vt:lpstr>
      <vt:lpstr>Definiție</vt:lpstr>
      <vt:lpstr>Definiție</vt:lpstr>
      <vt:lpstr>Definiție</vt:lpstr>
      <vt:lpstr>Personalitatea - subsiteme</vt:lpstr>
      <vt:lpstr>Personalitatea – un dat sau un devenit?</vt:lpstr>
      <vt:lpstr>Personalitatea – un dat sau un devenit?</vt:lpstr>
      <vt:lpstr>Personalitatea – un dat sau un devenit?</vt:lpstr>
      <vt:lpstr>Personalitatea – un dat sau un devenit?</vt:lpstr>
      <vt:lpstr>Personalitatea – un dat sau un devenit?</vt:lpstr>
      <vt:lpstr>Personalitatea și epigenetica</vt:lpstr>
      <vt:lpstr>Personalitatea și epigenetica</vt:lpstr>
      <vt:lpstr>Experiment</vt:lpstr>
      <vt:lpstr>Cum se petrece interacțiunea gene - mediu?</vt:lpstr>
      <vt:lpstr>Cum se petrece interacțiunea gene - mediu?</vt:lpstr>
      <vt:lpstr>Temperamentul</vt:lpstr>
      <vt:lpstr>Temperamentul</vt:lpstr>
      <vt:lpstr>Temperamentul</vt:lpstr>
      <vt:lpstr>Aptitudinile</vt:lpstr>
      <vt:lpstr>Aptitudinile</vt:lpstr>
      <vt:lpstr>Aptitudinile</vt:lpstr>
      <vt:lpstr>MEDIUL - și rolul său în formarea personalității</vt:lpstr>
      <vt:lpstr>MEDIUL - și rolul său în formarea personalității</vt:lpstr>
      <vt:lpstr>MEDIUL - și rolul său în formarea personalității</vt:lpstr>
      <vt:lpstr>MEDIUL - și rolul său în formarea personalității</vt:lpstr>
      <vt:lpstr>Educația și rolul său</vt:lpstr>
      <vt:lpstr>Educația și rolul său</vt:lpstr>
      <vt:lpstr>Educația și rolul său</vt:lpstr>
      <vt:lpstr>Educația și rolul său</vt:lpstr>
      <vt:lpstr>Educația și rolul său</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Ereditatea, mediul și educația în dezvoltarea personalității elevului</dc:title>
  <dc:creator>simona marica</dc:creator>
  <cp:lastModifiedBy>Video</cp:lastModifiedBy>
  <cp:revision>34</cp:revision>
  <cp:lastPrinted>2019-03-03T06:36:53Z</cp:lastPrinted>
  <dcterms:created xsi:type="dcterms:W3CDTF">2006-08-16T00:00:00Z</dcterms:created>
  <dcterms:modified xsi:type="dcterms:W3CDTF">2019-03-03T06:45:02Z</dcterms:modified>
</cp:coreProperties>
</file>