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77" r:id="rId8"/>
    <p:sldId id="276" r:id="rId9"/>
    <p:sldId id="280" r:id="rId10"/>
    <p:sldId id="281" r:id="rId11"/>
    <p:sldId id="289" r:id="rId12"/>
    <p:sldId id="290" r:id="rId13"/>
    <p:sldId id="291" r:id="rId14"/>
    <p:sldId id="292" r:id="rId15"/>
    <p:sldId id="282" r:id="rId16"/>
    <p:sldId id="283" r:id="rId17"/>
    <p:sldId id="284" r:id="rId18"/>
    <p:sldId id="285" r:id="rId19"/>
    <p:sldId id="293" r:id="rId20"/>
    <p:sldId id="294" r:id="rId21"/>
    <p:sldId id="295" r:id="rId22"/>
    <p:sldId id="275" r:id="rId23"/>
    <p:sldId id="263" r:id="rId24"/>
    <p:sldId id="264" r:id="rId25"/>
    <p:sldId id="265" r:id="rId26"/>
    <p:sldId id="267" r:id="rId27"/>
    <p:sldId id="268" r:id="rId28"/>
    <p:sldId id="269" r:id="rId29"/>
    <p:sldId id="270" r:id="rId30"/>
    <p:sldId id="286" r:id="rId31"/>
    <p:sldId id="287" r:id="rId32"/>
    <p:sldId id="271" r:id="rId33"/>
    <p:sldId id="279" r:id="rId34"/>
    <p:sldId id="288" r:id="rId35"/>
    <p:sldId id="296" r:id="rId36"/>
    <p:sldId id="297" r:id="rId37"/>
    <p:sldId id="298" r:id="rId38"/>
    <p:sldId id="301" r:id="rId39"/>
    <p:sldId id="299" r:id="rId40"/>
    <p:sldId id="278" r:id="rId41"/>
    <p:sldId id="304" r:id="rId42"/>
    <p:sldId id="300" r:id="rId43"/>
    <p:sldId id="303" r:id="rId44"/>
    <p:sldId id="305" r:id="rId45"/>
    <p:sldId id="306" r:id="rId46"/>
    <p:sldId id="307" r:id="rId47"/>
    <p:sldId id="308" r:id="rId48"/>
    <p:sldId id="309" r:id="rId49"/>
    <p:sldId id="310" r:id="rId50"/>
    <p:sldId id="311" r:id="rId51"/>
    <p:sldId id="312" r:id="rId52"/>
    <p:sldId id="313" r:id="rId53"/>
    <p:sldId id="314" r:id="rId54"/>
    <p:sldId id="302" r:id="rId55"/>
    <p:sldId id="316" r:id="rId56"/>
    <p:sldId id="317" r:id="rId57"/>
    <p:sldId id="315"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06/09/2018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06/09/2018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06/09/2018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06/09/2018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06/09/2018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06/09/2018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06/09/2018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06/09/2018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06/09/2018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06/09/2018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06/09/2018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06/09/2018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ctrTitle"/>
          </p:nvPr>
        </p:nvSpPr>
        <p:spPr/>
        <p:txBody>
          <a:bodyPr>
            <a:normAutofit fontScale="90000"/>
          </a:bodyPr>
          <a:lstStyle/>
          <a:p>
            <a:r>
              <a:rPr lang="ro-RO" dirty="0"/>
              <a:t>Problematica psihocomportamentală a elevului adolescent</a:t>
            </a:r>
          </a:p>
        </p:txBody>
      </p:sp>
      <p:sp>
        <p:nvSpPr>
          <p:cNvPr id="3" name="Subtitle 2"/>
          <p:cNvSpPr>
            <a:spLocks noGrp="1"/>
          </p:cNvSpPr>
          <p:nvPr>
            <p:ph type="subTitle" idx="1"/>
          </p:nvPr>
        </p:nvSpPr>
        <p:spPr/>
        <p:txBody>
          <a:bodyPr/>
          <a:lstStyle/>
          <a:p>
            <a:r>
              <a:rPr lang="ro-RO" dirty="0">
                <a:solidFill>
                  <a:schemeClr val="bg1"/>
                </a:solidFill>
              </a:rPr>
              <a:t>Lector univ.dr. Simona MARICA</a:t>
            </a:r>
          </a:p>
        </p:txBody>
      </p:sp>
    </p:spTree>
    <p:extLst>
      <p:ext uri="{BB962C8B-B14F-4D97-AF65-F5344CB8AC3E}">
        <p14:creationId xmlns:p14="http://schemas.microsoft.com/office/powerpoint/2010/main" val="783223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8867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438400"/>
            <a:ext cx="8229600" cy="3886200"/>
          </a:xfrm>
        </p:spPr>
        <p:txBody>
          <a:bodyPr/>
          <a:lstStyle/>
          <a:p>
            <a:r>
              <a:rPr lang="ro-RO" dirty="0"/>
              <a:t>2</a:t>
            </a:r>
            <a:r>
              <a:rPr lang="ro-RO" b="1" dirty="0"/>
              <a:t>. Maturizarea cognitivă și implicațiile ei</a:t>
            </a:r>
          </a:p>
          <a:p>
            <a:r>
              <a:rPr lang="ro-RO" dirty="0"/>
              <a:t>Toate procesele cognitive – de la percepție până la imaginație, se îmbogățesc calitativ și ca posibilități de operare.</a:t>
            </a:r>
          </a:p>
          <a:p>
            <a:r>
              <a:rPr lang="ro-RO" dirty="0"/>
              <a:t>Gândirea trece în stadiul operațiilor formale, nu mai are nevoie permanent de suport intuitiv, concret. Abstractizarea și generalizarea ar trebui să fie acum exploatate la maximul, la fel analiza și sinteza, care vor face ca gândirea lor să fie analitică și critică.</a:t>
            </a:r>
          </a:p>
        </p:txBody>
      </p:sp>
    </p:spTree>
    <p:extLst>
      <p:ext uri="{BB962C8B-B14F-4D97-AF65-F5344CB8AC3E}">
        <p14:creationId xmlns:p14="http://schemas.microsoft.com/office/powerpoint/2010/main" val="2837259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8867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667000"/>
            <a:ext cx="8229600" cy="3657600"/>
          </a:xfrm>
        </p:spPr>
        <p:txBody>
          <a:bodyPr/>
          <a:lstStyle/>
          <a:p>
            <a:r>
              <a:rPr lang="ro-RO" dirty="0"/>
              <a:t>Acest fapt are implicaţii majore pentru constituirea personalităţii individului:</a:t>
            </a:r>
          </a:p>
          <a:p>
            <a:pPr lvl="0"/>
            <a:r>
              <a:rPr lang="ro-RO" dirty="0"/>
              <a:t>posibilităţile crescute de operare îi permit să se întoarcă asupra sieşi, să se compare cu ceilalţi pentru a extrage ceea ce are unic sau ceea ce e similar, deci să se analizeze aşa cum ar analiza orice alt obiect al lumii reale, integrând toate aceste experienţe şi descoperiri imaginii de sine;</a:t>
            </a:r>
          </a:p>
          <a:p>
            <a:endParaRPr lang="ro-RO" dirty="0"/>
          </a:p>
        </p:txBody>
      </p:sp>
    </p:spTree>
    <p:extLst>
      <p:ext uri="{BB962C8B-B14F-4D97-AF65-F5344CB8AC3E}">
        <p14:creationId xmlns:p14="http://schemas.microsoft.com/office/powerpoint/2010/main" val="3491333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7343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362200"/>
            <a:ext cx="8229600" cy="3962400"/>
          </a:xfrm>
        </p:spPr>
        <p:txBody>
          <a:bodyPr>
            <a:normAutofit lnSpcReduction="10000"/>
          </a:bodyPr>
          <a:lstStyle/>
          <a:p>
            <a:pPr lvl="0"/>
            <a:r>
              <a:rPr lang="ro-RO" dirty="0"/>
              <a:t>Dezvoltarea cognitivă ajunsă la vârf permite extinderea ariei de interese. Este ca şi cum un văl i s-ar fi ridicat de pe ochi, lăsându-i în faţă lucruri pe care le vede parcă pentru prima dată. </a:t>
            </a:r>
          </a:p>
          <a:p>
            <a:pPr lvl="0"/>
            <a:r>
              <a:rPr lang="ro-RO" dirty="0"/>
              <a:t>O extremă curiozitate este declanşată acum, repetând vârsta obsedantului </a:t>
            </a:r>
            <a:r>
              <a:rPr lang="ro-RO" i="1" dirty="0"/>
              <a:t>„de ce?”</a:t>
            </a:r>
            <a:r>
              <a:rPr lang="ro-RO" dirty="0"/>
              <a:t>, însă de pe alte poziţii. Adolescentul nu mai aşteaptă ca explicaţiile să ţi fie oferite de alţii, ci le caută singur, trăind în această explorare multe satisfacţii, ca şi cum lucrurile descoperite ar fi fost inventate de el.</a:t>
            </a:r>
          </a:p>
          <a:p>
            <a:endParaRPr lang="ro-RO" dirty="0"/>
          </a:p>
        </p:txBody>
      </p:sp>
    </p:spTree>
    <p:extLst>
      <p:ext uri="{BB962C8B-B14F-4D97-AF65-F5344CB8AC3E}">
        <p14:creationId xmlns:p14="http://schemas.microsoft.com/office/powerpoint/2010/main" val="730959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8105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590800"/>
            <a:ext cx="8229600" cy="3733800"/>
          </a:xfrm>
        </p:spPr>
        <p:txBody>
          <a:bodyPr>
            <a:normAutofit fontScale="92500"/>
          </a:bodyPr>
          <a:lstStyle/>
          <a:p>
            <a:r>
              <a:rPr lang="ro-RO" dirty="0"/>
              <a:t>Totodată, acum se produce şi o importantă schimbare în sfera judecăţii morale. </a:t>
            </a:r>
          </a:p>
          <a:p>
            <a:r>
              <a:rPr lang="ro-RO" dirty="0"/>
              <a:t>Având în vedere faptul că adolescentul poate opera cu termeni abstracţi ca dreptate, adevăr, valoare, el începe să perceapă relativitatea lucrurilor.</a:t>
            </a:r>
          </a:p>
          <a:p>
            <a:r>
              <a:rPr lang="ro-RO" dirty="0"/>
              <a:t> Judecăţile se nuanţează – nu mai există doar extreme, ci şi un continuum de stadii între extreme. Dacă până acum normele erau urmate pentru că i se păreau fixe, date, imuabile, acum începe să le pună sub semnul întrebării. </a:t>
            </a:r>
          </a:p>
        </p:txBody>
      </p:sp>
    </p:spTree>
    <p:extLst>
      <p:ext uri="{BB962C8B-B14F-4D97-AF65-F5344CB8AC3E}">
        <p14:creationId xmlns:p14="http://schemas.microsoft.com/office/powerpoint/2010/main" val="329442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7343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590800"/>
            <a:ext cx="8229600" cy="3733800"/>
          </a:xfrm>
        </p:spPr>
        <p:txBody>
          <a:bodyPr/>
          <a:lstStyle/>
          <a:p>
            <a:r>
              <a:rPr lang="ro-RO" dirty="0"/>
              <a:t>Puterea lui devine şi slăbiciunea lui.</a:t>
            </a:r>
          </a:p>
          <a:p>
            <a:r>
              <a:rPr lang="ro-RO" dirty="0"/>
              <a:t> Descoperă nedreptatea, limitele, slăbiciunile adulţilor şi ale valorilor promovate de ei.</a:t>
            </a:r>
          </a:p>
          <a:p>
            <a:r>
              <a:rPr lang="ro-RO" dirty="0"/>
              <a:t> Punctele sale de reper îi sunt luate şi va trebui să îşi construiască altele. </a:t>
            </a:r>
          </a:p>
          <a:p>
            <a:r>
              <a:rPr lang="ro-RO" dirty="0"/>
              <a:t>Şi acesta este unul dintre aspectele care contribuie la declanşarea crizei de originalitate sau a crizei morale</a:t>
            </a:r>
          </a:p>
        </p:txBody>
      </p:sp>
    </p:spTree>
    <p:extLst>
      <p:ext uri="{BB962C8B-B14F-4D97-AF65-F5344CB8AC3E}">
        <p14:creationId xmlns:p14="http://schemas.microsoft.com/office/powerpoint/2010/main" val="3792783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7343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438400"/>
            <a:ext cx="8229600" cy="3886200"/>
          </a:xfrm>
        </p:spPr>
        <p:txBody>
          <a:bodyPr>
            <a:normAutofit fontScale="85000" lnSpcReduction="10000"/>
          </a:bodyPr>
          <a:lstStyle/>
          <a:p>
            <a:r>
              <a:rPr lang="ro-RO" dirty="0"/>
              <a:t>În privința școlii, în ciuda aparențelor, adolescentul are o mare sete de cunoaștere, dar modul în care îi sunt predate cunoștințele, de cele mai multe ori, îl plictisește.</a:t>
            </a:r>
          </a:p>
          <a:p>
            <a:r>
              <a:rPr lang="ro-RO" dirty="0"/>
              <a:t>- accesul facil la informație și rapiditatea cu care ea se propagă</a:t>
            </a:r>
          </a:p>
          <a:p>
            <a:r>
              <a:rPr lang="ro-RO" dirty="0"/>
              <a:t>- accesul la mediul on-line</a:t>
            </a:r>
          </a:p>
          <a:p>
            <a:r>
              <a:rPr lang="ro-RO" dirty="0"/>
              <a:t>- dinamismul acestui mediu, vor face ca ceea ce este static și arid în lecție, ceea ce nu impresionează, să fie – ab initio – rejectat.</a:t>
            </a:r>
          </a:p>
          <a:p>
            <a:r>
              <a:rPr lang="ro-RO" dirty="0"/>
              <a:t>S-ar putea să le spuneți lucruri foarte interesante, dar dacă nu găsiți o formulă cât mai dinamică și mai atractivă de a o face, ele nu vor fi receptate.</a:t>
            </a:r>
          </a:p>
          <a:p>
            <a:endParaRPr lang="ro-RO" dirty="0"/>
          </a:p>
        </p:txBody>
      </p:sp>
    </p:spTree>
    <p:extLst>
      <p:ext uri="{BB962C8B-B14F-4D97-AF65-F5344CB8AC3E}">
        <p14:creationId xmlns:p14="http://schemas.microsoft.com/office/powerpoint/2010/main" val="1386312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6581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667000"/>
            <a:ext cx="8229600" cy="3657600"/>
          </a:xfrm>
        </p:spPr>
        <p:txBody>
          <a:bodyPr/>
          <a:lstStyle/>
          <a:p>
            <a:r>
              <a:rPr lang="ro-RO" dirty="0"/>
              <a:t>Maturizarea gândirii, a raționamentului, va face ca adolescentul, până acum complet subjugat de ceea ce părea omnipotența/omnisciența adultului – să înceapă să perceapă faptul că</a:t>
            </a:r>
          </a:p>
          <a:p>
            <a:r>
              <a:rPr lang="ro-RO" dirty="0"/>
              <a:t>- avem erori în judecată</a:t>
            </a:r>
          </a:p>
          <a:p>
            <a:r>
              <a:rPr lang="ro-RO" dirty="0"/>
              <a:t>- facem greșeli</a:t>
            </a:r>
          </a:p>
          <a:p>
            <a:r>
              <a:rPr lang="ro-RO" dirty="0"/>
              <a:t>- suntem inconsecvenți</a:t>
            </a:r>
          </a:p>
        </p:txBody>
      </p:sp>
    </p:spTree>
    <p:extLst>
      <p:ext uri="{BB962C8B-B14F-4D97-AF65-F5344CB8AC3E}">
        <p14:creationId xmlns:p14="http://schemas.microsoft.com/office/powerpoint/2010/main" val="245489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6581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514600"/>
            <a:ext cx="8229600" cy="3810000"/>
          </a:xfrm>
        </p:spPr>
        <p:txBody>
          <a:bodyPr>
            <a:normAutofit lnSpcReduction="10000"/>
          </a:bodyPr>
          <a:lstStyle/>
          <a:p>
            <a:r>
              <a:rPr lang="ro-RO" dirty="0"/>
              <a:t>Prețul pentru faptul că ne-au considerat perfecți și i-am dezamăgit, va fi unul destul de mare.</a:t>
            </a:r>
          </a:p>
          <a:p>
            <a:r>
              <a:rPr lang="ro-RO" dirty="0"/>
              <a:t>Vor întoarce spatele lumii adulte, regulilor impuse de acestea, vor deveni rebeli și ne vor persifla.</a:t>
            </a:r>
          </a:p>
          <a:p>
            <a:r>
              <a:rPr lang="ro-RO" dirty="0"/>
              <a:t>Aparent nonconformiști, dar în fapt, de un conformism acerb, dar întors la polul opus, părând îndrăzneți, dar fiind de fapt, foarte vulnerabili, se vor întoarce spre grupul de egali, singurii capabili acum să-i valideze.</a:t>
            </a:r>
          </a:p>
        </p:txBody>
      </p:sp>
    </p:spTree>
    <p:extLst>
      <p:ext uri="{BB962C8B-B14F-4D97-AF65-F5344CB8AC3E}">
        <p14:creationId xmlns:p14="http://schemas.microsoft.com/office/powerpoint/2010/main" val="2643835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7343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590800"/>
            <a:ext cx="8229600" cy="3733800"/>
          </a:xfrm>
        </p:spPr>
        <p:txBody>
          <a:bodyPr>
            <a:normAutofit fontScale="92500"/>
          </a:bodyPr>
          <a:lstStyle/>
          <a:p>
            <a:r>
              <a:rPr lang="x-none"/>
              <a:t> </a:t>
            </a:r>
            <a:r>
              <a:rPr lang="ro-RO" dirty="0"/>
              <a:t>3. </a:t>
            </a:r>
            <a:r>
              <a:rPr lang="ro-RO" b="1" dirty="0"/>
              <a:t>Relațiile sociale</a:t>
            </a:r>
          </a:p>
          <a:p>
            <a:r>
              <a:rPr lang="x-none"/>
              <a:t>În această perioadă relaţia cu autoritatea părintească se </a:t>
            </a:r>
            <a:r>
              <a:rPr lang="ro-RO" dirty="0"/>
              <a:t>erodează</a:t>
            </a:r>
            <a:r>
              <a:rPr lang="x-none"/>
              <a:t>, apar conflicte generate de dragostea şi ataşamentul copilului faţă de părinţi, </a:t>
            </a:r>
            <a:r>
              <a:rPr lang="ro-RO" dirty="0"/>
              <a:t>pe de o parte și atașamentul față de grup, pe de altă parte.</a:t>
            </a:r>
          </a:p>
          <a:p>
            <a:r>
              <a:rPr lang="ro-RO" dirty="0"/>
              <a:t>Grupul are o putere indiscutabilă pentru adolescent și în cadrul acestuia el va trebui să-și probeze calitățile, să fie validat și să exerseze, în fapt, viața socială, cu ierarhiile și rolurile sale, cu regulile, și uneori cu nedreptățile inerente.</a:t>
            </a:r>
          </a:p>
        </p:txBody>
      </p:sp>
    </p:spTree>
    <p:extLst>
      <p:ext uri="{BB962C8B-B14F-4D97-AF65-F5344CB8AC3E}">
        <p14:creationId xmlns:p14="http://schemas.microsoft.com/office/powerpoint/2010/main" val="1716575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505712"/>
          </a:xfrm>
        </p:spPr>
        <p:txBody>
          <a:bodyPr>
            <a:normAutofit fontScale="90000"/>
          </a:bodyPr>
          <a:lstStyle/>
          <a:p>
            <a:r>
              <a:rPr lang="ro-RO" dirty="0"/>
              <a:t>Adolescența – caracteristici de stadiu</a:t>
            </a:r>
          </a:p>
        </p:txBody>
      </p:sp>
      <p:sp>
        <p:nvSpPr>
          <p:cNvPr id="3" name="Content Placeholder 2"/>
          <p:cNvSpPr>
            <a:spLocks noGrp="1"/>
          </p:cNvSpPr>
          <p:nvPr>
            <p:ph idx="1"/>
          </p:nvPr>
        </p:nvSpPr>
        <p:spPr>
          <a:xfrm>
            <a:off x="457200" y="2514600"/>
            <a:ext cx="8229600" cy="3810000"/>
          </a:xfrm>
        </p:spPr>
        <p:txBody>
          <a:bodyPr>
            <a:normAutofit fontScale="92500" lnSpcReduction="20000"/>
          </a:bodyPr>
          <a:lstStyle/>
          <a:p>
            <a:r>
              <a:rPr lang="ro-RO" dirty="0"/>
              <a:t>Transpunerea supunerii faţă de părinţi asupra normelor patronate de grupul de colegi constituie mai mult decât schimbarea unui fel de servitute cu altul, înseamnă </a:t>
            </a:r>
            <a:r>
              <a:rPr lang="ro-RO" b="1" dirty="0"/>
              <a:t>emancipare</a:t>
            </a:r>
            <a:r>
              <a:rPr lang="ro-RO" dirty="0"/>
              <a:t>. </a:t>
            </a:r>
          </a:p>
          <a:p>
            <a:r>
              <a:rPr lang="ro-RO" dirty="0"/>
              <a:t>grupul îi satisface nevoia se a simţi că statutul şi apartenenţa sa sunt clare şi totodată că se află înăuntrul unui cadru care oferă repere pentru judecata şi conduita sa morală. </a:t>
            </a:r>
          </a:p>
          <a:p>
            <a:r>
              <a:rPr lang="ro-RO" dirty="0"/>
              <a:t>Dacă proprii săi colegi de generaţie au autoritatea de a stabili norme de comportament, aceasta înseamnă afirmarea propriului drept de autodeterminare. </a:t>
            </a:r>
          </a:p>
          <a:p>
            <a:endParaRPr lang="ro-RO" dirty="0"/>
          </a:p>
        </p:txBody>
      </p:sp>
    </p:spTree>
    <p:extLst>
      <p:ext uri="{BB962C8B-B14F-4D97-AF65-F5344CB8AC3E}">
        <p14:creationId xmlns:p14="http://schemas.microsoft.com/office/powerpoint/2010/main" val="3606161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p:txBody>
          <a:bodyPr/>
          <a:lstStyle/>
          <a:p>
            <a:r>
              <a:rPr lang="ro-RO" dirty="0"/>
              <a:t>ADOLESCENTUL</a:t>
            </a:r>
          </a:p>
        </p:txBody>
      </p:sp>
      <p:sp>
        <p:nvSpPr>
          <p:cNvPr id="3" name="Content Placeholder 2"/>
          <p:cNvSpPr>
            <a:spLocks noGrp="1"/>
          </p:cNvSpPr>
          <p:nvPr>
            <p:ph idx="1"/>
          </p:nvPr>
        </p:nvSpPr>
        <p:spPr/>
        <p:txBody>
          <a:bodyPr/>
          <a:lstStyle/>
          <a:p>
            <a:r>
              <a:rPr lang="ro-RO" dirty="0"/>
              <a:t>Cui ne adresăm? Cine este ADOLESCENTUL?</a:t>
            </a:r>
          </a:p>
          <a:p>
            <a:r>
              <a:rPr lang="ro-RO" dirty="0"/>
              <a:t>Ce particularități are acest stadiu de vârstă?</a:t>
            </a:r>
          </a:p>
          <a:p>
            <a:r>
              <a:rPr lang="ro-RO" dirty="0"/>
              <a:t>Ce schimbări se petrec acum?</a:t>
            </a:r>
          </a:p>
          <a:p>
            <a:r>
              <a:rPr lang="ro-RO" dirty="0"/>
              <a:t>De ce este – de cele mai multe ori – atât de dificil de lucrat cu elevul adolescent?</a:t>
            </a:r>
          </a:p>
          <a:p>
            <a:r>
              <a:rPr lang="ro-RO" b="1" dirty="0"/>
              <a:t>Obiectivul nostru </a:t>
            </a:r>
            <a:r>
              <a:rPr lang="ro-RO" dirty="0"/>
              <a:t>– </a:t>
            </a:r>
            <a:r>
              <a:rPr lang="ro-RO" u="sng" dirty="0"/>
              <a:t>a-l înțelege pe adolescent,</a:t>
            </a:r>
            <a:r>
              <a:rPr lang="ro-RO" dirty="0"/>
              <a:t> astfel încât demersul nostru educativ să fie cât mai bine recepționat de el și să producă acele schimbări pe care ni le dorim.</a:t>
            </a:r>
          </a:p>
        </p:txBody>
      </p:sp>
    </p:spTree>
    <p:extLst>
      <p:ext uri="{BB962C8B-B14F-4D97-AF65-F5344CB8AC3E}">
        <p14:creationId xmlns:p14="http://schemas.microsoft.com/office/powerpoint/2010/main" val="3551213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505712"/>
          </a:xfrm>
        </p:spPr>
        <p:txBody>
          <a:bodyPr>
            <a:normAutofit fontScale="90000"/>
          </a:bodyPr>
          <a:lstStyle/>
          <a:p>
            <a:r>
              <a:rPr lang="ro-RO" dirty="0"/>
              <a:t>Adolescența – caracteristici de stadiu</a:t>
            </a:r>
          </a:p>
        </p:txBody>
      </p:sp>
      <p:sp>
        <p:nvSpPr>
          <p:cNvPr id="3" name="Content Placeholder 2"/>
          <p:cNvSpPr>
            <a:spLocks noGrp="1"/>
          </p:cNvSpPr>
          <p:nvPr>
            <p:ph idx="1"/>
          </p:nvPr>
        </p:nvSpPr>
        <p:spPr>
          <a:xfrm>
            <a:off x="457200" y="2590800"/>
            <a:ext cx="8229600" cy="3733800"/>
          </a:xfrm>
        </p:spPr>
        <p:txBody>
          <a:bodyPr>
            <a:normAutofit fontScale="85000" lnSpcReduction="10000"/>
          </a:bodyPr>
          <a:lstStyle/>
          <a:p>
            <a:r>
              <a:rPr lang="ro-RO" dirty="0"/>
              <a:t>Pentru aceste trebui totuşi plătit un anumit preţ. Grupul, în nevoia sa de a arăta o segregare clară faţă de lumea adulţilor şi în refuzul oricărei imixtiuni, are nevoie de o organizare riguroasă şi de coeziune. Coeziunea presupune o conformare aproape oarbă la normele, valorile, modelele comportamentale ale grupului. </a:t>
            </a:r>
          </a:p>
          <a:p>
            <a:r>
              <a:rPr lang="ro-RO" dirty="0"/>
              <a:t>Pentru un adolescent nu există nici un argument mai puternic pentru un lucru pe care l-a făcut sau îl face decât că toţi ceilalţi fac la fel. </a:t>
            </a:r>
          </a:p>
          <a:p>
            <a:r>
              <a:rPr lang="ro-RO" dirty="0"/>
              <a:t>Nimic nu poate trezi o mai mare suferinţă sau nelinişte decât sentimentul că este, într-un fel sau altul, diferit de ceilalţi. </a:t>
            </a:r>
          </a:p>
        </p:txBody>
      </p:sp>
    </p:spTree>
    <p:extLst>
      <p:ext uri="{BB962C8B-B14F-4D97-AF65-F5344CB8AC3E}">
        <p14:creationId xmlns:p14="http://schemas.microsoft.com/office/powerpoint/2010/main" val="2376198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7343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590800"/>
            <a:ext cx="8229600" cy="3733800"/>
          </a:xfrm>
        </p:spPr>
        <p:txBody>
          <a:bodyPr>
            <a:normAutofit fontScale="92500" lnSpcReduction="10000"/>
          </a:bodyPr>
          <a:lstStyle/>
          <a:p>
            <a:r>
              <a:rPr lang="ro-RO" dirty="0"/>
              <a:t>Pot exista şi pericole în această conformare exagerată: unul ar fi acela că adolescenţii pot dobândi un exacerbat spirit de clan, devenind intoleranţi şi  cruzi în a-i exclude pe cei care sunt diferiţi.</a:t>
            </a:r>
          </a:p>
          <a:p>
            <a:r>
              <a:rPr lang="ro-RO" dirty="0"/>
              <a:t> Aceasta ar explica preferinţa multor adolescenţi pentru mişcări extremiste sau totalitare.</a:t>
            </a:r>
          </a:p>
          <a:p>
            <a:r>
              <a:rPr lang="ro-RO" dirty="0"/>
              <a:t> Un atl pericol ar fi acela ca grupul să se transforme dintr-un suport al individualizării şi afirmării într-un fel de tiran căruia adolescentul trebuie să i se supună obedient.</a:t>
            </a:r>
          </a:p>
          <a:p>
            <a:r>
              <a:rPr lang="ro-RO" dirty="0"/>
              <a:t>Plus – grupuri deviante/delincvente</a:t>
            </a:r>
          </a:p>
          <a:p>
            <a:endParaRPr lang="ro-RO" dirty="0"/>
          </a:p>
        </p:txBody>
      </p:sp>
    </p:spTree>
    <p:extLst>
      <p:ext uri="{BB962C8B-B14F-4D97-AF65-F5344CB8AC3E}">
        <p14:creationId xmlns:p14="http://schemas.microsoft.com/office/powerpoint/2010/main" val="3291459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7343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590800"/>
            <a:ext cx="8229600" cy="3733800"/>
          </a:xfrm>
        </p:spPr>
        <p:txBody>
          <a:bodyPr/>
          <a:lstStyle/>
          <a:p>
            <a:r>
              <a:rPr lang="ro-RO" sz="2400" dirty="0"/>
              <a:t>Așa cum am văzut, singură, maturizarea biologică nu poate explica criza, tensiunea, furtuna afectivă pe care cei mai mulţi adolescenţi din cultura europeană şi americană o resimt în această perioadă.</a:t>
            </a:r>
          </a:p>
          <a:p>
            <a:endParaRPr lang="ro-RO" sz="2400" dirty="0"/>
          </a:p>
          <a:p>
            <a:r>
              <a:rPr lang="ro-RO" sz="2400" dirty="0"/>
              <a:t>Semnificativ este că </a:t>
            </a:r>
            <a:r>
              <a:rPr lang="ro-RO" sz="2400" i="1" dirty="0"/>
              <a:t>„</a:t>
            </a:r>
            <a:r>
              <a:rPr lang="ro-RO" sz="2400" b="1" i="1" dirty="0"/>
              <a:t>schimbările biologice atrag după sine expectaţii pentru schimbări în comportament, ca, de exemplu, a acţiona mai matur</a:t>
            </a:r>
            <a:r>
              <a:rPr lang="ro-RO" sz="2400" i="1" dirty="0"/>
              <a:t>”</a:t>
            </a:r>
            <a:endParaRPr lang="ro-RO" dirty="0"/>
          </a:p>
          <a:p>
            <a:pPr marL="0" indent="0">
              <a:buNone/>
            </a:pPr>
            <a:endParaRPr lang="ro-RO" dirty="0"/>
          </a:p>
        </p:txBody>
      </p:sp>
    </p:spTree>
    <p:extLst>
      <p:ext uri="{BB962C8B-B14F-4D97-AF65-F5344CB8AC3E}">
        <p14:creationId xmlns:p14="http://schemas.microsoft.com/office/powerpoint/2010/main" val="1432155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7343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667000"/>
            <a:ext cx="8229600" cy="3657600"/>
          </a:xfrm>
        </p:spPr>
        <p:txBody>
          <a:bodyPr/>
          <a:lstStyle/>
          <a:p>
            <a:r>
              <a:rPr lang="ro-RO" dirty="0"/>
              <a:t>De aici însă apare o problemă delicată privind </a:t>
            </a:r>
            <a:r>
              <a:rPr lang="ro-RO" b="1" dirty="0"/>
              <a:t>statutul</a:t>
            </a:r>
            <a:r>
              <a:rPr lang="ro-RO" dirty="0"/>
              <a:t> adolescentului, statut ambiguu: </a:t>
            </a:r>
          </a:p>
          <a:p>
            <a:r>
              <a:rPr lang="ro-RO" dirty="0"/>
              <a:t>schimbările fizice arată că adolescentul nu mai este copil, în acelaşi timp însă, din diferite considerente – unele obiective – el nu este nici adult (</a:t>
            </a:r>
            <a:r>
              <a:rPr lang="ro-RO" u="sng" dirty="0"/>
              <a:t>adult fiind individul independent din punct de vedere emoţional şi material). </a:t>
            </a:r>
          </a:p>
        </p:txBody>
      </p:sp>
    </p:spTree>
    <p:extLst>
      <p:ext uri="{BB962C8B-B14F-4D97-AF65-F5344CB8AC3E}">
        <p14:creationId xmlns:p14="http://schemas.microsoft.com/office/powerpoint/2010/main" val="3308866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7343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971800"/>
            <a:ext cx="8229600" cy="3352800"/>
          </a:xfrm>
        </p:spPr>
        <p:txBody>
          <a:bodyPr>
            <a:normAutofit fontScale="92500"/>
          </a:bodyPr>
          <a:lstStyle/>
          <a:p>
            <a:r>
              <a:rPr lang="ro-RO" sz="3200" dirty="0"/>
              <a:t>În epoca modernă, prin prelungirea perioadei de şcolarizare necesară specializării, tânărul – ajuns mai devreme decât generaţiile anterioare la maturitate fizică şi sexuală – va trebui să aştepte uneori mai bine de o decadă pentru a ajunge să fie considerat matur şi în celelalte planuri ale existenţei sale. </a:t>
            </a:r>
          </a:p>
        </p:txBody>
      </p:sp>
    </p:spTree>
    <p:extLst>
      <p:ext uri="{BB962C8B-B14F-4D97-AF65-F5344CB8AC3E}">
        <p14:creationId xmlns:p14="http://schemas.microsoft.com/office/powerpoint/2010/main" val="3296685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7343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667000"/>
            <a:ext cx="8229600" cy="3657600"/>
          </a:xfrm>
        </p:spPr>
        <p:txBody>
          <a:bodyPr/>
          <a:lstStyle/>
          <a:p>
            <a:r>
              <a:rPr lang="ro-RO" i="1" dirty="0"/>
              <a:t>„Ca adolescenţi, de la băieţi şi fete se aşteaptă să înceteze să fie copii, însă nu sunt încă consideraţi bărbaţi sau femei – deci adulţi. Definirea lor ca grup este extrem de inconsistentă. Li se spune că nu mai sunt copii, dar sunt trataţi ca economic dependenţi, fiind întreţinuţi de părinţi şi permanent văzuţi de societate ca indivizi iresponsabili în care nu poţi avea încredere.”</a:t>
            </a:r>
            <a:r>
              <a:rPr lang="ro-RO" dirty="0"/>
              <a:t> </a:t>
            </a:r>
          </a:p>
        </p:txBody>
      </p:sp>
    </p:spTree>
    <p:extLst>
      <p:ext uri="{BB962C8B-B14F-4D97-AF65-F5344CB8AC3E}">
        <p14:creationId xmlns:p14="http://schemas.microsoft.com/office/powerpoint/2010/main" val="3082205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6581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514600"/>
            <a:ext cx="8229600" cy="3810000"/>
          </a:xfrm>
        </p:spPr>
        <p:txBody>
          <a:bodyPr>
            <a:normAutofit lnSpcReduction="10000"/>
          </a:bodyPr>
          <a:lstStyle/>
          <a:p>
            <a:r>
              <a:rPr lang="ro-RO" b="1" dirty="0"/>
              <a:t>Căutarea identității de sine</a:t>
            </a:r>
            <a:r>
              <a:rPr lang="ro-RO" dirty="0"/>
              <a:t> – </a:t>
            </a:r>
            <a:r>
              <a:rPr lang="ro-RO" b="1" dirty="0"/>
              <a:t>sarcina centrală a stadiului adolescenței.</a:t>
            </a:r>
          </a:p>
          <a:p>
            <a:r>
              <a:rPr lang="ro-RO" dirty="0"/>
              <a:t>Identitatea reprezintă un sens personal al rolului individului în lume, înţelesul pe care cineva şi-l dă sieşi în contextul larg al vieţii; </a:t>
            </a:r>
          </a:p>
          <a:p>
            <a:r>
              <a:rPr lang="ro-RO" dirty="0"/>
              <a:t>în viaţa de zi cu zi, oamenii interacţionează unul cu altul nu atât în baza a ceea ce fiecare dintre ei este, ci, mai mult în baza concepţiei pe care o au despre ei înşişi şi despre alţii</a:t>
            </a:r>
          </a:p>
          <a:p>
            <a:endParaRPr lang="ro-RO" b="1" dirty="0"/>
          </a:p>
        </p:txBody>
      </p:sp>
    </p:spTree>
    <p:extLst>
      <p:ext uri="{BB962C8B-B14F-4D97-AF65-F5344CB8AC3E}">
        <p14:creationId xmlns:p14="http://schemas.microsoft.com/office/powerpoint/2010/main" val="1494742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7343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590800"/>
            <a:ext cx="8229600" cy="3733800"/>
          </a:xfrm>
        </p:spPr>
        <p:txBody>
          <a:bodyPr>
            <a:normAutofit/>
          </a:bodyPr>
          <a:lstStyle/>
          <a:p>
            <a:r>
              <a:rPr lang="ro-RO" sz="3600" dirty="0"/>
              <a:t>În cei mai simplişti termeni, identitatea e compusă din răspunsurile pe care un anumit individ le dă întrebărilor </a:t>
            </a:r>
          </a:p>
          <a:p>
            <a:r>
              <a:rPr lang="ro-RO" sz="3600" i="1" dirty="0"/>
              <a:t>cine sunt eu? </a:t>
            </a:r>
          </a:p>
          <a:p>
            <a:pPr marL="0" indent="0">
              <a:buNone/>
            </a:pPr>
            <a:r>
              <a:rPr lang="ro-RO" sz="3600" dirty="0"/>
              <a:t>    şi </a:t>
            </a:r>
          </a:p>
          <a:p>
            <a:r>
              <a:rPr lang="ro-RO" sz="3600" i="1" dirty="0"/>
              <a:t>cine sunt pe cale să devin?</a:t>
            </a:r>
            <a:endParaRPr lang="ro-RO" sz="3600" dirty="0"/>
          </a:p>
        </p:txBody>
      </p:sp>
    </p:spTree>
    <p:extLst>
      <p:ext uri="{BB962C8B-B14F-4D97-AF65-F5344CB8AC3E}">
        <p14:creationId xmlns:p14="http://schemas.microsoft.com/office/powerpoint/2010/main" val="4661699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505712"/>
          </a:xfrm>
        </p:spPr>
        <p:txBody>
          <a:bodyPr>
            <a:normAutofit fontScale="90000"/>
          </a:bodyPr>
          <a:lstStyle/>
          <a:p>
            <a:r>
              <a:rPr lang="ro-RO" dirty="0"/>
              <a:t>Adolescența – caracteristici de stadiu</a:t>
            </a:r>
          </a:p>
        </p:txBody>
      </p:sp>
      <p:sp>
        <p:nvSpPr>
          <p:cNvPr id="3" name="Content Placeholder 2"/>
          <p:cNvSpPr>
            <a:spLocks noGrp="1"/>
          </p:cNvSpPr>
          <p:nvPr>
            <p:ph idx="1"/>
          </p:nvPr>
        </p:nvSpPr>
        <p:spPr>
          <a:xfrm>
            <a:off x="457200" y="2514600"/>
            <a:ext cx="8229600" cy="3810000"/>
          </a:xfrm>
        </p:spPr>
        <p:txBody>
          <a:bodyPr/>
          <a:lstStyle/>
          <a:p>
            <a:r>
              <a:rPr lang="ro-RO" i="1" dirty="0"/>
              <a:t>Întrebarea centrală este: </a:t>
            </a:r>
            <a:r>
              <a:rPr lang="ro-RO" b="1" i="1" dirty="0"/>
              <a:t>sunt un copil sau un adult?</a:t>
            </a:r>
            <a:r>
              <a:rPr lang="ro-RO" i="1" dirty="0"/>
              <a:t> Părinţii nu îl pot ajuta: uneori ei îl tratează pe tânăr ca pe un copil, alteori aşteaptă să îşi asume responsabilităţi mature. Inconstanţa părinţilor poate fi cauza propriei ezitări.”</a:t>
            </a:r>
          </a:p>
          <a:p>
            <a:r>
              <a:rPr lang="ro-RO" dirty="0"/>
              <a:t>Răspunsurile la întrebările de mai sus nu sunt însă uşor de găsit. Adolescentul va trece acum printr-o serioasă criză a identităţii – nimic nu mai este la fel ca înainte dar nimic stabil nu s-a aşezat încă în loc. </a:t>
            </a:r>
          </a:p>
          <a:p>
            <a:endParaRPr lang="ro-RO" dirty="0"/>
          </a:p>
        </p:txBody>
      </p:sp>
    </p:spTree>
    <p:extLst>
      <p:ext uri="{BB962C8B-B14F-4D97-AF65-F5344CB8AC3E}">
        <p14:creationId xmlns:p14="http://schemas.microsoft.com/office/powerpoint/2010/main" val="1973639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609600"/>
            <a:ext cx="8229600" cy="1752600"/>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667000"/>
            <a:ext cx="8229600" cy="3657600"/>
          </a:xfrm>
        </p:spPr>
        <p:txBody>
          <a:bodyPr>
            <a:normAutofit fontScale="92500" lnSpcReduction="10000"/>
          </a:bodyPr>
          <a:lstStyle/>
          <a:p>
            <a:r>
              <a:rPr lang="ro-RO" dirty="0"/>
              <a:t>Căutarea identităţii devine acută, deoarece, concomitent cu rapidele transformări fizice, individul se confruntă cu noi sarcini şi decizii. </a:t>
            </a:r>
          </a:p>
          <a:p>
            <a:r>
              <a:rPr lang="ro-RO" dirty="0"/>
              <a:t>Adesea, adolescentul trebuie să facă o alegere profesională, sau, cel puţin, să decidă dacă doreşte sau nu să continue educaţia formală.</a:t>
            </a:r>
          </a:p>
          <a:p>
            <a:r>
              <a:rPr lang="ro-RO" dirty="0"/>
              <a:t>Aceste alegeri – deloc ușor de făcut – se inspiră, de multe ori, din modelele parentale (care se pot potrivi sau nu), din aspirațiile (proiectele de viață, neîmplinite ale părinților) sau din presiunile explicite ale acestora.</a:t>
            </a:r>
          </a:p>
        </p:txBody>
      </p:sp>
    </p:spTree>
    <p:extLst>
      <p:ext uri="{BB962C8B-B14F-4D97-AF65-F5344CB8AC3E}">
        <p14:creationId xmlns:p14="http://schemas.microsoft.com/office/powerpoint/2010/main" val="1981583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p:txBody>
          <a:bodyPr/>
          <a:lstStyle/>
          <a:p>
            <a:r>
              <a:rPr lang="ro-RO" dirty="0"/>
              <a:t>Adolescența - periodizare</a:t>
            </a:r>
          </a:p>
        </p:txBody>
      </p:sp>
      <p:sp>
        <p:nvSpPr>
          <p:cNvPr id="3" name="Content Placeholder 2"/>
          <p:cNvSpPr>
            <a:spLocks noGrp="1"/>
          </p:cNvSpPr>
          <p:nvPr>
            <p:ph idx="1"/>
          </p:nvPr>
        </p:nvSpPr>
        <p:spPr/>
        <p:txBody>
          <a:bodyPr/>
          <a:lstStyle/>
          <a:p>
            <a:r>
              <a:rPr lang="ro-RO" dirty="0"/>
              <a:t>Chiar dacă nu se pot trasa granițe ferme între stadiile dezvoltării psihice, chiar dacă modificările despre care vom vorbi nu se petrec la toți indivizii în același ritm, cu aceeași intensitate și nu au neapărat același efect, majoritatea specialiștilor sunt de acord că adoelscența se împarte astfel</a:t>
            </a:r>
          </a:p>
          <a:p>
            <a:r>
              <a:rPr lang="ro-RO" dirty="0"/>
              <a:t> </a:t>
            </a:r>
            <a:r>
              <a:rPr lang="x-none" b="1"/>
              <a:t>Stadii ale adolescenţei</a:t>
            </a:r>
            <a:r>
              <a:rPr lang="x-none"/>
              <a:t> : </a:t>
            </a:r>
            <a:endParaRPr lang="ro-RO" dirty="0"/>
          </a:p>
          <a:p>
            <a:r>
              <a:rPr lang="x-none"/>
              <a:t>1.Adolescenţa timpurie</a:t>
            </a:r>
            <a:endParaRPr lang="ro-RO" dirty="0"/>
          </a:p>
          <a:p>
            <a:r>
              <a:rPr lang="x-none"/>
              <a:t>2.Adolescenţa mijlocie</a:t>
            </a:r>
            <a:endParaRPr lang="ro-RO" dirty="0"/>
          </a:p>
          <a:p>
            <a:r>
              <a:rPr lang="x-none"/>
              <a:t>3.Adolescenţa târzie </a:t>
            </a:r>
            <a:endParaRPr lang="ro-RO" dirty="0"/>
          </a:p>
          <a:p>
            <a:endParaRPr lang="ro-RO" dirty="0"/>
          </a:p>
        </p:txBody>
      </p:sp>
    </p:spTree>
    <p:extLst>
      <p:ext uri="{BB962C8B-B14F-4D97-AF65-F5344CB8AC3E}">
        <p14:creationId xmlns:p14="http://schemas.microsoft.com/office/powerpoint/2010/main" val="2859026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8105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819400"/>
            <a:ext cx="8229600" cy="3505200"/>
          </a:xfrm>
        </p:spPr>
        <p:txBody>
          <a:bodyPr>
            <a:normAutofit fontScale="92500" lnSpcReduction="20000"/>
          </a:bodyPr>
          <a:lstStyle/>
          <a:p>
            <a:r>
              <a:rPr lang="ro-RO" dirty="0"/>
              <a:t>Răspunsurile pe care le caută şi pe care şi le dă fiecare adolescent în această perioadă au repercusiuni importante asupra personalităţii sale. De ce?</a:t>
            </a:r>
          </a:p>
          <a:p>
            <a:r>
              <a:rPr lang="ro-RO" dirty="0"/>
              <a:t> Deoarece identitatea de sine cuprinde o importantă componentă afectivă reprezentând valenţele pozitive sau negative ataşate imaginii de sine.</a:t>
            </a:r>
          </a:p>
          <a:p>
            <a:r>
              <a:rPr lang="ro-RO" dirty="0"/>
              <a:t> Fiecare persoană acţionează, îşi planifică scopuri, se relaţionează în baza acestei estimări a sinelui.</a:t>
            </a:r>
          </a:p>
          <a:p>
            <a:r>
              <a:rPr lang="ro-RO" b="1" dirty="0"/>
              <a:t> Nu suntem atât ceea ce suntem cât cine credem că suntem. </a:t>
            </a:r>
          </a:p>
        </p:txBody>
      </p:sp>
    </p:spTree>
    <p:extLst>
      <p:ext uri="{BB962C8B-B14F-4D97-AF65-F5344CB8AC3E}">
        <p14:creationId xmlns:p14="http://schemas.microsoft.com/office/powerpoint/2010/main" val="16564230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7343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3200400"/>
            <a:ext cx="8229600" cy="3124200"/>
          </a:xfrm>
        </p:spPr>
        <p:txBody>
          <a:bodyPr>
            <a:normAutofit fontScale="92500" lnSpcReduction="10000"/>
          </a:bodyPr>
          <a:lstStyle/>
          <a:p>
            <a:r>
              <a:rPr lang="ro-RO" sz="3200" dirty="0"/>
              <a:t>Astfel, există pericolul ca odată cu achiziţionarea unei imagini de sine negativă, tânărul să cadă în capcana autoprofeţiei împlinite, devenind o personalitate delincventă ori patologică sau adoptând un stil de viaţă aflat în contradicţie cu valorile şi normele societăţii. </a:t>
            </a:r>
          </a:p>
        </p:txBody>
      </p:sp>
    </p:spTree>
    <p:extLst>
      <p:ext uri="{BB962C8B-B14F-4D97-AF65-F5344CB8AC3E}">
        <p14:creationId xmlns:p14="http://schemas.microsoft.com/office/powerpoint/2010/main" val="10168086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6581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743200"/>
            <a:ext cx="8229600" cy="3581400"/>
          </a:xfrm>
        </p:spPr>
        <p:txBody>
          <a:bodyPr>
            <a:normAutofit fontScale="92500" lnSpcReduction="20000"/>
          </a:bodyPr>
          <a:lstStyle/>
          <a:p>
            <a:r>
              <a:rPr lang="ro-RO" dirty="0"/>
              <a:t>Efectele tuturor modificărilor discutate  – CRIZA ADOLESCENȚEI</a:t>
            </a:r>
          </a:p>
          <a:p>
            <a:r>
              <a:rPr lang="ro-RO" dirty="0"/>
              <a:t>- nu știu încă ce sunt și ce vreau să devin</a:t>
            </a:r>
          </a:p>
          <a:p>
            <a:r>
              <a:rPr lang="ro-RO" dirty="0"/>
              <a:t>- părinții mă împing într-o anumită direcție, unori incompatibilă cu idealul/abilitățile mele</a:t>
            </a:r>
          </a:p>
          <a:p>
            <a:r>
              <a:rPr lang="ro-RO" dirty="0"/>
              <a:t>- școala nu este nici ea prea preocupată de a-mi găsi și fructifica aptitudinile</a:t>
            </a:r>
          </a:p>
          <a:p>
            <a:r>
              <a:rPr lang="ro-RO" dirty="0"/>
              <a:t>- învăț (mecanic) multe lucruri a căror aplicabilitate nu o văd</a:t>
            </a:r>
          </a:p>
          <a:p>
            <a:r>
              <a:rPr lang="ro-RO" dirty="0"/>
              <a:t>- învăț prea puțin despre ceea ce e important în viață</a:t>
            </a:r>
          </a:p>
        </p:txBody>
      </p:sp>
    </p:spTree>
    <p:extLst>
      <p:ext uri="{BB962C8B-B14F-4D97-AF65-F5344CB8AC3E}">
        <p14:creationId xmlns:p14="http://schemas.microsoft.com/office/powerpoint/2010/main" val="32877426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6581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743200"/>
            <a:ext cx="8229600" cy="3581400"/>
          </a:xfrm>
        </p:spPr>
        <p:txBody>
          <a:bodyPr>
            <a:normAutofit lnSpcReduction="10000"/>
          </a:bodyPr>
          <a:lstStyle/>
          <a:p>
            <a:r>
              <a:rPr lang="ro-RO" dirty="0"/>
              <a:t>- adulții m-au indus în eroare, eu le resping valorile, dar nu mi-am clarificat încă propriile interese și valori</a:t>
            </a:r>
          </a:p>
          <a:p>
            <a:r>
              <a:rPr lang="ro-RO" dirty="0"/>
              <a:t>- modele sunt multe, dar nu am încă discernământul necesar pentru a alege</a:t>
            </a:r>
          </a:p>
          <a:p>
            <a:r>
              <a:rPr lang="ro-RO" dirty="0"/>
              <a:t>- mă îndrept spre grup ca sursă de validare și confort, dar grupul este constituit din indivizi la fel de vulnerabili ca și mine</a:t>
            </a:r>
          </a:p>
          <a:p>
            <a:r>
              <a:rPr lang="ro-RO" dirty="0"/>
              <a:t>- vrea să-mi afirm independența față de adult și lumea lor, dar sunt dependent (ecnomic și emoțional) de ei..</a:t>
            </a:r>
          </a:p>
        </p:txBody>
      </p:sp>
    </p:spTree>
    <p:extLst>
      <p:ext uri="{BB962C8B-B14F-4D97-AF65-F5344CB8AC3E}">
        <p14:creationId xmlns:p14="http://schemas.microsoft.com/office/powerpoint/2010/main" val="20309816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810512"/>
          </a:xfrm>
        </p:spPr>
        <p:txBody>
          <a:bodyPr>
            <a:normAutofit/>
          </a:bodyPr>
          <a:lstStyle/>
          <a:p>
            <a:r>
              <a:rPr lang="ro-RO" dirty="0"/>
              <a:t>Adolescentul de acum și cel de odinioară..</a:t>
            </a:r>
          </a:p>
        </p:txBody>
      </p:sp>
      <p:sp>
        <p:nvSpPr>
          <p:cNvPr id="3" name="Content Placeholder 2"/>
          <p:cNvSpPr>
            <a:spLocks noGrp="1"/>
          </p:cNvSpPr>
          <p:nvPr>
            <p:ph idx="1"/>
          </p:nvPr>
        </p:nvSpPr>
        <p:spPr>
          <a:xfrm>
            <a:off x="457200" y="2819400"/>
            <a:ext cx="8229600" cy="3505200"/>
          </a:xfrm>
        </p:spPr>
        <p:txBody>
          <a:bodyPr/>
          <a:lstStyle/>
          <a:p>
            <a:r>
              <a:rPr lang="ro-RO" dirty="0"/>
              <a:t>În plus..</a:t>
            </a:r>
          </a:p>
          <a:p>
            <a:r>
              <a:rPr lang="ro-RO" dirty="0"/>
              <a:t> - pubertatea se instalează mai repede</a:t>
            </a:r>
          </a:p>
          <a:p>
            <a:r>
              <a:rPr lang="ro-RO" dirty="0"/>
              <a:t>- inocența dispare mai repede</a:t>
            </a:r>
          </a:p>
          <a:p>
            <a:r>
              <a:rPr lang="ro-RO" dirty="0"/>
              <a:t>- modelele din mass- media și mediul virtual par a avea totul (faimă, bani etc), fără efort</a:t>
            </a:r>
          </a:p>
          <a:p>
            <a:r>
              <a:rPr lang="ro-RO" dirty="0"/>
              <a:t>- se promovează mai curând o cultură a loisirului decât una a muncii și responsabilității</a:t>
            </a:r>
          </a:p>
          <a:p>
            <a:endParaRPr lang="ro-RO" dirty="0"/>
          </a:p>
        </p:txBody>
      </p:sp>
    </p:spTree>
    <p:extLst>
      <p:ext uri="{BB962C8B-B14F-4D97-AF65-F5344CB8AC3E}">
        <p14:creationId xmlns:p14="http://schemas.microsoft.com/office/powerpoint/2010/main" val="22869959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505712"/>
          </a:xfrm>
        </p:spPr>
        <p:txBody>
          <a:bodyPr>
            <a:normAutofit fontScale="90000"/>
          </a:bodyPr>
          <a:lstStyle/>
          <a:p>
            <a:r>
              <a:rPr lang="ro-RO" dirty="0"/>
              <a:t>Criza de originalitate și rolul ei în dezvoltarea personalităţii</a:t>
            </a:r>
          </a:p>
        </p:txBody>
      </p:sp>
      <p:sp>
        <p:nvSpPr>
          <p:cNvPr id="3" name="Content Placeholder 2"/>
          <p:cNvSpPr>
            <a:spLocks noGrp="1"/>
          </p:cNvSpPr>
          <p:nvPr>
            <p:ph idx="1"/>
          </p:nvPr>
        </p:nvSpPr>
        <p:spPr>
          <a:xfrm>
            <a:off x="457200" y="3276600"/>
            <a:ext cx="8229600" cy="3048000"/>
          </a:xfrm>
        </p:spPr>
        <p:txBody>
          <a:bodyPr>
            <a:normAutofit lnSpcReduction="10000"/>
          </a:bodyPr>
          <a:lstStyle/>
          <a:p>
            <a:r>
              <a:rPr lang="ro-RO" dirty="0"/>
              <a:t>Sintetizând, criza de originalitate exprimă prin manifestările ei variate problemele expuse până acum: maturizarea biologică ce aduce cu sine ambiguitatea statutului, căutarea febrilă a unei noi identităţi, tendinţa spre autonomie şi emancipare prin ieşirea de sub tutela părinţilor odată cu relativizarea valorilor şi normelor lumii adulţilor şi încercarea de a găsi puncte de reper prin eforturi personale.</a:t>
            </a:r>
          </a:p>
        </p:txBody>
      </p:sp>
    </p:spTree>
    <p:extLst>
      <p:ext uri="{BB962C8B-B14F-4D97-AF65-F5344CB8AC3E}">
        <p14:creationId xmlns:p14="http://schemas.microsoft.com/office/powerpoint/2010/main" val="3479843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734312"/>
          </a:xfrm>
        </p:spPr>
        <p:txBody>
          <a:bodyPr>
            <a:normAutofit/>
          </a:bodyPr>
          <a:lstStyle/>
          <a:p>
            <a:r>
              <a:rPr lang="ro-RO" dirty="0"/>
              <a:t>Criza de originalitate și rolul ei în dezvoltarea personalităţii</a:t>
            </a:r>
          </a:p>
        </p:txBody>
      </p:sp>
      <p:sp>
        <p:nvSpPr>
          <p:cNvPr id="3" name="Content Placeholder 2"/>
          <p:cNvSpPr>
            <a:spLocks noGrp="1"/>
          </p:cNvSpPr>
          <p:nvPr>
            <p:ph idx="1"/>
          </p:nvPr>
        </p:nvSpPr>
        <p:spPr>
          <a:xfrm>
            <a:off x="457200" y="2743200"/>
            <a:ext cx="8229600" cy="3581400"/>
          </a:xfrm>
        </p:spPr>
        <p:txBody>
          <a:bodyPr>
            <a:normAutofit fontScale="92500"/>
          </a:bodyPr>
          <a:lstStyle/>
          <a:p>
            <a:r>
              <a:rPr lang="ro-RO" dirty="0"/>
              <a:t>Începând mai devreme sau mai târziu, fiind mai zgomotoasă sau mai calmă, îmbrăcând o varietate de forme şi manifestându-se diferit de la un individ la altul, criza de originalitate se manifestă şi este bine să se manifeste la toţi adolescenţii. </a:t>
            </a:r>
          </a:p>
          <a:p>
            <a:r>
              <a:rPr lang="ro-RO" dirty="0"/>
              <a:t>Deşi atât de variată în manifestări, unii autori au căutat să-i surprindă câteva etape caracteristice. </a:t>
            </a:r>
          </a:p>
          <a:p>
            <a:r>
              <a:rPr lang="ro-RO" dirty="0"/>
              <a:t>Rousselet descrie 3 etape ale ei: perioada revoltei, perioada închiderii în sine, perioada exaltării şi afirmării.</a:t>
            </a:r>
          </a:p>
        </p:txBody>
      </p:sp>
    </p:spTree>
    <p:extLst>
      <p:ext uri="{BB962C8B-B14F-4D97-AF65-F5344CB8AC3E}">
        <p14:creationId xmlns:p14="http://schemas.microsoft.com/office/powerpoint/2010/main" val="1496647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734312"/>
          </a:xfrm>
        </p:spPr>
        <p:txBody>
          <a:bodyPr>
            <a:normAutofit/>
          </a:bodyPr>
          <a:lstStyle/>
          <a:p>
            <a:r>
              <a:rPr lang="ro-RO" dirty="0"/>
              <a:t>Criza de originalitate și rolul ei în dezvoltarea personalităţii</a:t>
            </a:r>
          </a:p>
        </p:txBody>
      </p:sp>
      <p:sp>
        <p:nvSpPr>
          <p:cNvPr id="3" name="Content Placeholder 2"/>
          <p:cNvSpPr>
            <a:spLocks noGrp="1"/>
          </p:cNvSpPr>
          <p:nvPr>
            <p:ph idx="1"/>
          </p:nvPr>
        </p:nvSpPr>
        <p:spPr>
          <a:xfrm>
            <a:off x="457200" y="2819400"/>
            <a:ext cx="8229600" cy="3505200"/>
          </a:xfrm>
        </p:spPr>
        <p:txBody>
          <a:bodyPr>
            <a:normAutofit lnSpcReduction="10000"/>
          </a:bodyPr>
          <a:lstStyle/>
          <a:p>
            <a:r>
              <a:rPr lang="ro-RO" dirty="0"/>
              <a:t>Perioada revoltei se datorează în mare parte câştigurilor în sfera cognitivă – aşa cu am discutat anterior, reguli care până atunci i se păruseră imuabile încep să fie chestionate. </a:t>
            </a:r>
          </a:p>
          <a:p>
            <a:r>
              <a:rPr lang="ro-RO" dirty="0"/>
              <a:t>Perioada aceasta indispensabilă are deci ca scop să-l scoată pe tânăr de sub influenţele străine ce şi-au pus pecetea asupra copilăriei lui. După respingerea acestor constrângeri ale trecutului, va veni rândul afirmării propriei sale personalităţi.</a:t>
            </a:r>
          </a:p>
          <a:p>
            <a:endParaRPr lang="ro-RO" dirty="0"/>
          </a:p>
        </p:txBody>
      </p:sp>
    </p:spTree>
    <p:extLst>
      <p:ext uri="{BB962C8B-B14F-4D97-AF65-F5344CB8AC3E}">
        <p14:creationId xmlns:p14="http://schemas.microsoft.com/office/powerpoint/2010/main" val="11560294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734312"/>
          </a:xfrm>
        </p:spPr>
        <p:txBody>
          <a:bodyPr>
            <a:normAutofit/>
          </a:bodyPr>
          <a:lstStyle/>
          <a:p>
            <a:r>
              <a:rPr lang="ro-RO" dirty="0"/>
              <a:t>Criza de originalitate și rolul ei în dezvoltarea personalităţii</a:t>
            </a:r>
          </a:p>
        </p:txBody>
      </p:sp>
      <p:sp>
        <p:nvSpPr>
          <p:cNvPr id="3" name="Content Placeholder 2"/>
          <p:cNvSpPr>
            <a:spLocks noGrp="1"/>
          </p:cNvSpPr>
          <p:nvPr>
            <p:ph idx="1"/>
          </p:nvPr>
        </p:nvSpPr>
        <p:spPr>
          <a:xfrm>
            <a:off x="457200" y="2743200"/>
            <a:ext cx="8229600" cy="3581400"/>
          </a:xfrm>
        </p:spPr>
        <p:txBody>
          <a:bodyPr>
            <a:normAutofit fontScale="85000" lnSpcReduction="10000"/>
          </a:bodyPr>
          <a:lstStyle/>
          <a:p>
            <a:r>
              <a:rPr lang="x-none"/>
              <a:t>Perioada revoltei cuprinde o multitudine de afecte negative, în această perioada tânărul se simte constrâns atunci când i se impune să ducă la bun sfârşit o acţiune , are o atitudine negativă faţă de autoritate, atât cea din mediul familial cât şi cea şcolară, astfel se conturează refuzul împotriva părinţilor şi a şcolii. </a:t>
            </a:r>
            <a:endParaRPr lang="ro-RO" dirty="0"/>
          </a:p>
          <a:p>
            <a:r>
              <a:rPr lang="ro-RO" dirty="0"/>
              <a:t>S</a:t>
            </a:r>
            <a:r>
              <a:rPr lang="x-none"/>
              <a:t>faturile părinţilor </a:t>
            </a:r>
            <a:r>
              <a:rPr lang="ro-RO" dirty="0"/>
              <a:t>și profesorilor sunt considerate </a:t>
            </a:r>
            <a:r>
              <a:rPr lang="x-none"/>
              <a:t>ca fiind învechite şi apar o mulţime de conflicte.   </a:t>
            </a:r>
            <a:endParaRPr lang="ro-RO" dirty="0"/>
          </a:p>
          <a:p>
            <a:r>
              <a:rPr lang="x-none"/>
              <a:t>Apar  încercările de a se evidenţia şi de a părea cât mai excetrici şi pentru a demonstra asta fug de acasă sau  încearcă să depăşească limitele </a:t>
            </a:r>
            <a:r>
              <a:rPr lang="ro-RO" dirty="0"/>
              <a:t>impuse (</a:t>
            </a:r>
            <a:r>
              <a:rPr lang="x-none"/>
              <a:t>prin alcoolism şi infracţiuni</a:t>
            </a:r>
            <a:r>
              <a:rPr lang="ro-RO" dirty="0"/>
              <a:t>, de ex)</a:t>
            </a:r>
          </a:p>
        </p:txBody>
      </p:sp>
    </p:spTree>
    <p:extLst>
      <p:ext uri="{BB962C8B-B14F-4D97-AF65-F5344CB8AC3E}">
        <p14:creationId xmlns:p14="http://schemas.microsoft.com/office/powerpoint/2010/main" val="27478459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658112"/>
          </a:xfrm>
        </p:spPr>
        <p:txBody>
          <a:bodyPr>
            <a:normAutofit/>
          </a:bodyPr>
          <a:lstStyle/>
          <a:p>
            <a:r>
              <a:rPr lang="ro-RO" dirty="0"/>
              <a:t>Criza de originalitate și rolul ei în dezvoltarea personalităţii</a:t>
            </a:r>
          </a:p>
        </p:txBody>
      </p:sp>
      <p:sp>
        <p:nvSpPr>
          <p:cNvPr id="3" name="Content Placeholder 2"/>
          <p:cNvSpPr>
            <a:spLocks noGrp="1"/>
          </p:cNvSpPr>
          <p:nvPr>
            <p:ph idx="1"/>
          </p:nvPr>
        </p:nvSpPr>
        <p:spPr>
          <a:xfrm>
            <a:off x="457200" y="2743200"/>
            <a:ext cx="8229600" cy="3581400"/>
          </a:xfrm>
        </p:spPr>
        <p:txBody>
          <a:bodyPr>
            <a:normAutofit fontScale="92500" lnSpcReduction="20000"/>
          </a:bodyPr>
          <a:lstStyle/>
          <a:p>
            <a:r>
              <a:rPr lang="ro-RO" dirty="0"/>
              <a:t>Perioada închiderii în sine este dedicată examenului de conştiinţă.</a:t>
            </a:r>
          </a:p>
          <a:p>
            <a:r>
              <a:rPr lang="ro-RO" dirty="0"/>
              <a:t>În fine, după terminarea acestui îndelungat examen de conştiinţă, urmează perioada exaltării şi afirmării de sine.</a:t>
            </a:r>
          </a:p>
          <a:p>
            <a:r>
              <a:rPr lang="ro-RO" dirty="0"/>
              <a:t> </a:t>
            </a:r>
            <a:r>
              <a:rPr lang="x-none"/>
              <a:t>Perioada este una extrem de tumultoasă, tânărul având o încredere excesivă în sine, fiindu-i greu să se aprecieze în funcţie de ceea ce este .</a:t>
            </a:r>
            <a:endParaRPr lang="ro-RO" dirty="0"/>
          </a:p>
          <a:p>
            <a:r>
              <a:rPr lang="x-none"/>
              <a:t>Dorinţa de afirmare a personalităţii îl face să se aprecieze în funcţie de modul în care se vede şi îşi doreşte să fie</a:t>
            </a:r>
            <a:r>
              <a:rPr lang="ro-RO" dirty="0"/>
              <a:t>, ori a</a:t>
            </a:r>
            <a:r>
              <a:rPr lang="x-none"/>
              <a:t>cesta nu este tocmai realist</a:t>
            </a:r>
            <a:r>
              <a:rPr lang="ro-RO" dirty="0"/>
              <a:t>.</a:t>
            </a:r>
            <a:r>
              <a:rPr lang="x-none"/>
              <a:t> </a:t>
            </a:r>
            <a:endParaRPr lang="ro-RO" dirty="0"/>
          </a:p>
        </p:txBody>
      </p:sp>
    </p:spTree>
    <p:extLst>
      <p:ext uri="{BB962C8B-B14F-4D97-AF65-F5344CB8AC3E}">
        <p14:creationId xmlns:p14="http://schemas.microsoft.com/office/powerpoint/2010/main" val="171021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p:txBody>
          <a:bodyPr/>
          <a:lstStyle/>
          <a:p>
            <a:r>
              <a:rPr lang="ro-RO" dirty="0"/>
              <a:t>Adolescența - periodizare</a:t>
            </a:r>
          </a:p>
        </p:txBody>
      </p:sp>
      <p:sp>
        <p:nvSpPr>
          <p:cNvPr id="3" name="Content Placeholder 2"/>
          <p:cNvSpPr>
            <a:spLocks noGrp="1"/>
          </p:cNvSpPr>
          <p:nvPr>
            <p:ph idx="1"/>
          </p:nvPr>
        </p:nvSpPr>
        <p:spPr/>
        <p:txBody>
          <a:bodyPr>
            <a:normAutofit/>
          </a:bodyPr>
          <a:lstStyle/>
          <a:p>
            <a:r>
              <a:rPr lang="ro-RO" sz="3200" dirty="0"/>
              <a:t>Un stadiu de dezvoltare reprezintă </a:t>
            </a:r>
            <a:r>
              <a:rPr lang="ro-RO" sz="3200" i="1" dirty="0"/>
              <a:t>delimitarea în timp a apariției și consolidării unor particularități și a unui nivel de organizare a componentelor intelectuale, afective, volitive și a întregii personalități </a:t>
            </a:r>
            <a:r>
              <a:rPr lang="ro-RO" sz="3200" dirty="0"/>
              <a:t>(Ursula Șchiopu, Emil Verza).</a:t>
            </a:r>
          </a:p>
          <a:p>
            <a:endParaRPr lang="ro-RO" dirty="0"/>
          </a:p>
        </p:txBody>
      </p:sp>
    </p:spTree>
    <p:extLst>
      <p:ext uri="{BB962C8B-B14F-4D97-AF65-F5344CB8AC3E}">
        <p14:creationId xmlns:p14="http://schemas.microsoft.com/office/powerpoint/2010/main" val="41340456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505712"/>
          </a:xfrm>
        </p:spPr>
        <p:txBody>
          <a:bodyPr>
            <a:normAutofit fontScale="90000"/>
          </a:bodyPr>
          <a:lstStyle/>
          <a:p>
            <a:r>
              <a:rPr lang="ro-RO" dirty="0"/>
              <a:t>Probleme psihocomportamentale la adolescență</a:t>
            </a:r>
          </a:p>
        </p:txBody>
      </p:sp>
      <p:sp>
        <p:nvSpPr>
          <p:cNvPr id="3" name="Content Placeholder 2"/>
          <p:cNvSpPr>
            <a:spLocks noGrp="1"/>
          </p:cNvSpPr>
          <p:nvPr>
            <p:ph idx="1"/>
          </p:nvPr>
        </p:nvSpPr>
        <p:spPr>
          <a:xfrm>
            <a:off x="457200" y="2895600"/>
            <a:ext cx="8229600" cy="3429000"/>
          </a:xfrm>
        </p:spPr>
        <p:txBody>
          <a:bodyPr>
            <a:normAutofit/>
          </a:bodyPr>
          <a:lstStyle/>
          <a:p>
            <a:r>
              <a:rPr lang="ro-RO" sz="3600" dirty="0"/>
              <a:t>- Anorexia</a:t>
            </a:r>
          </a:p>
          <a:p>
            <a:r>
              <a:rPr lang="ro-RO" sz="3600" dirty="0"/>
              <a:t>- Sarcina la adolescentă</a:t>
            </a:r>
          </a:p>
          <a:p>
            <a:r>
              <a:rPr lang="ro-RO" sz="3600" dirty="0"/>
              <a:t>- Depresia</a:t>
            </a:r>
          </a:p>
          <a:p>
            <a:r>
              <a:rPr lang="ro-RO" sz="3600" dirty="0"/>
              <a:t>-Addicțiile (net, droguri, băutură)</a:t>
            </a:r>
          </a:p>
          <a:p>
            <a:r>
              <a:rPr lang="ro-RO" sz="3600" dirty="0"/>
              <a:t>- Suicidul.</a:t>
            </a:r>
          </a:p>
        </p:txBody>
      </p:sp>
    </p:spTree>
    <p:extLst>
      <p:ext uri="{BB962C8B-B14F-4D97-AF65-F5344CB8AC3E}">
        <p14:creationId xmlns:p14="http://schemas.microsoft.com/office/powerpoint/2010/main" val="24551946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p:txBody>
          <a:bodyPr/>
          <a:lstStyle/>
          <a:p>
            <a:endParaRPr lang="ro-RO"/>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10740" y="2590641"/>
            <a:ext cx="4922520" cy="3078480"/>
          </a:xfrm>
        </p:spPr>
      </p:pic>
    </p:spTree>
    <p:extLst>
      <p:ext uri="{BB962C8B-B14F-4D97-AF65-F5344CB8AC3E}">
        <p14:creationId xmlns:p14="http://schemas.microsoft.com/office/powerpoint/2010/main" val="754859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658112"/>
          </a:xfrm>
        </p:spPr>
        <p:txBody>
          <a:bodyPr>
            <a:normAutofit fontScale="90000"/>
          </a:bodyPr>
          <a:lstStyle/>
          <a:p>
            <a:r>
              <a:rPr lang="ro-RO" dirty="0"/>
              <a:t>Probleme psihocomportamentale la adolescență</a:t>
            </a:r>
          </a:p>
        </p:txBody>
      </p:sp>
      <p:sp>
        <p:nvSpPr>
          <p:cNvPr id="3" name="Content Placeholder 2"/>
          <p:cNvSpPr>
            <a:spLocks noGrp="1"/>
          </p:cNvSpPr>
          <p:nvPr>
            <p:ph idx="1"/>
          </p:nvPr>
        </p:nvSpPr>
        <p:spPr>
          <a:xfrm>
            <a:off x="457200" y="2667000"/>
            <a:ext cx="8229600" cy="3657600"/>
          </a:xfrm>
        </p:spPr>
        <p:txBody>
          <a:bodyPr>
            <a:normAutofit fontScale="85000" lnSpcReduction="20000"/>
          </a:bodyPr>
          <a:lstStyle/>
          <a:p>
            <a:r>
              <a:rPr lang="ro-RO" b="1" dirty="0"/>
              <a:t>Anorexia</a:t>
            </a:r>
            <a:r>
              <a:rPr lang="ro-RO" dirty="0"/>
              <a:t> - Tulburare de alimentație specifică adolescentelor și caracterizată printr-o preocupare morbidă privind greutatea și forma corpului, cu perturbarea severă a comportamentului alimentar.</a:t>
            </a:r>
          </a:p>
          <a:p>
            <a:r>
              <a:rPr lang="ro-RO" dirty="0"/>
              <a:t>se caracterizează prin înfometare autoimpusă și refuzul de a menține o greutate la valoarea minimă a normalului corespunzător vârstei și înălțimii, asociată cu o teamă intensă de a nu lua în greutate.</a:t>
            </a:r>
          </a:p>
          <a:p>
            <a:r>
              <a:rPr lang="ro-RO" dirty="0"/>
              <a:t>Vârsta medie a debutului – 15 – 17 ani</a:t>
            </a:r>
          </a:p>
          <a:p>
            <a:r>
              <a:rPr lang="ro-RO" dirty="0"/>
              <a:t>Prevalența printre adolescente și femeile tinere – 1-3 %</a:t>
            </a:r>
          </a:p>
          <a:p>
            <a:r>
              <a:rPr lang="ro-RO" dirty="0"/>
              <a:t>Rata de mortalitate -10%! (inaniție, tulburări cardiace, suicid)</a:t>
            </a:r>
          </a:p>
          <a:p>
            <a:endParaRPr lang="ro-RO" dirty="0"/>
          </a:p>
        </p:txBody>
      </p:sp>
    </p:spTree>
    <p:extLst>
      <p:ext uri="{BB962C8B-B14F-4D97-AF65-F5344CB8AC3E}">
        <p14:creationId xmlns:p14="http://schemas.microsoft.com/office/powerpoint/2010/main" val="16050020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658112"/>
          </a:xfrm>
        </p:spPr>
        <p:txBody>
          <a:bodyPr>
            <a:normAutofit fontScale="90000"/>
          </a:bodyPr>
          <a:lstStyle/>
          <a:p>
            <a:r>
              <a:rPr lang="ro-RO" dirty="0"/>
              <a:t>Probleme psihocomportamentale la adolescență</a:t>
            </a:r>
          </a:p>
        </p:txBody>
      </p:sp>
      <p:sp>
        <p:nvSpPr>
          <p:cNvPr id="3" name="Content Placeholder 2"/>
          <p:cNvSpPr>
            <a:spLocks noGrp="1"/>
          </p:cNvSpPr>
          <p:nvPr>
            <p:ph idx="1"/>
          </p:nvPr>
        </p:nvSpPr>
        <p:spPr>
          <a:xfrm>
            <a:off x="457200" y="2819400"/>
            <a:ext cx="8229600" cy="3505200"/>
          </a:xfrm>
        </p:spPr>
        <p:txBody>
          <a:bodyPr>
            <a:normAutofit lnSpcReduction="10000"/>
          </a:bodyPr>
          <a:lstStyle/>
          <a:p>
            <a:r>
              <a:rPr lang="ro-RO" dirty="0"/>
              <a:t>- simptomatologia poate apărea după un eveniment perceput ca psihotraumatizant sau după remarci malițioase la adresa greutății pacienților (eventuale porecle) – atenție în clasă la comportamentele de bullying!!</a:t>
            </a:r>
          </a:p>
          <a:p>
            <a:r>
              <a:rPr lang="ro-RO" dirty="0"/>
              <a:t>- în intenția de a slăbi adolescentele cu tip de AN restrictiv se angajează în diete drastice. Inițial, evită hidrocarbonații și grăsimile, se supun unui regim de înfometare, apoi nu mai recunosc senzația de foame.</a:t>
            </a:r>
          </a:p>
          <a:p>
            <a:endParaRPr lang="ro-RO" dirty="0"/>
          </a:p>
        </p:txBody>
      </p:sp>
    </p:spTree>
    <p:extLst>
      <p:ext uri="{BB962C8B-B14F-4D97-AF65-F5344CB8AC3E}">
        <p14:creationId xmlns:p14="http://schemas.microsoft.com/office/powerpoint/2010/main" val="12641638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658112"/>
          </a:xfrm>
        </p:spPr>
        <p:txBody>
          <a:bodyPr>
            <a:normAutofit fontScale="90000"/>
          </a:bodyPr>
          <a:lstStyle/>
          <a:p>
            <a:r>
              <a:rPr lang="ro-RO" dirty="0"/>
              <a:t>Probleme psihocomportamentale la adolescență</a:t>
            </a:r>
          </a:p>
        </p:txBody>
      </p:sp>
      <p:sp>
        <p:nvSpPr>
          <p:cNvPr id="3" name="Content Placeholder 2"/>
          <p:cNvSpPr>
            <a:spLocks noGrp="1"/>
          </p:cNvSpPr>
          <p:nvPr>
            <p:ph idx="1"/>
          </p:nvPr>
        </p:nvSpPr>
        <p:spPr>
          <a:xfrm>
            <a:off x="457200" y="2819400"/>
            <a:ext cx="8229600" cy="3505200"/>
          </a:xfrm>
        </p:spPr>
        <p:txBody>
          <a:bodyPr/>
          <a:lstStyle/>
          <a:p>
            <a:r>
              <a:rPr lang="ro-RO" dirty="0"/>
              <a:t>- își controlează frecvent greutatea, își alcătuiesc riguros dieta, astfel încât numărul de kilocalorii îngurgitate să fie foarte mic (sub 500 de kcal/zi).</a:t>
            </a:r>
          </a:p>
          <a:p>
            <a:r>
              <a:rPr lang="ro-RO" dirty="0"/>
              <a:t>Unele paciente ajung la adevărate ritualuri – cantitățile reduse de mâncare sunt tăiate în bucățele foarte mici – taie în jumătăți boabele de mazăre, după ce la numără.</a:t>
            </a:r>
          </a:p>
          <a:p>
            <a:r>
              <a:rPr lang="ro-RO" dirty="0"/>
              <a:t>Se poate adăuga la aceasta un program de exerciții fizice foarte intense.</a:t>
            </a:r>
          </a:p>
          <a:p>
            <a:endParaRPr lang="ro-RO" dirty="0"/>
          </a:p>
        </p:txBody>
      </p:sp>
    </p:spTree>
    <p:extLst>
      <p:ext uri="{BB962C8B-B14F-4D97-AF65-F5344CB8AC3E}">
        <p14:creationId xmlns:p14="http://schemas.microsoft.com/office/powerpoint/2010/main" val="32329721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581912"/>
          </a:xfrm>
        </p:spPr>
        <p:txBody>
          <a:bodyPr>
            <a:normAutofit fontScale="90000"/>
          </a:bodyPr>
          <a:lstStyle/>
          <a:p>
            <a:r>
              <a:rPr lang="ro-RO" dirty="0"/>
              <a:t>Probleme psihocomportamentale la adolescență</a:t>
            </a:r>
          </a:p>
        </p:txBody>
      </p:sp>
      <p:sp>
        <p:nvSpPr>
          <p:cNvPr id="3" name="Content Placeholder 2"/>
          <p:cNvSpPr>
            <a:spLocks noGrp="1"/>
          </p:cNvSpPr>
          <p:nvPr>
            <p:ph idx="1"/>
          </p:nvPr>
        </p:nvSpPr>
        <p:spPr>
          <a:xfrm>
            <a:off x="457200" y="2743200"/>
            <a:ext cx="8229600" cy="3581400"/>
          </a:xfrm>
        </p:spPr>
        <p:txBody>
          <a:bodyPr>
            <a:normAutofit fontScale="92500" lnSpcReduction="10000"/>
          </a:bodyPr>
          <a:lstStyle/>
          <a:p>
            <a:r>
              <a:rPr lang="ro-RO" dirty="0"/>
              <a:t>Comportamentul obsesivo – fobic este mai întotdeauna prezent, legat fiind fie de greutate, alimentație, forma corpului, sau independent de acestea.</a:t>
            </a:r>
          </a:p>
          <a:p>
            <a:r>
              <a:rPr lang="ro-RO" dirty="0"/>
              <a:t>Scăderea excesivă în greutate nu împiedică pacientul să funcționeze social mult timp foarte bine, la standardele înalte autoimpuse, datorită perfecționismului și ambiției ce le caracterizează.</a:t>
            </a:r>
          </a:p>
          <a:p>
            <a:r>
              <a:rPr lang="ro-RO" dirty="0"/>
              <a:t>- scăderea în greutate este percepută ca semn de autodisciplină, iar luarea în greutate – pierdere a controlului.</a:t>
            </a:r>
          </a:p>
          <a:p>
            <a:endParaRPr lang="ro-RO" dirty="0"/>
          </a:p>
        </p:txBody>
      </p:sp>
    </p:spTree>
    <p:extLst>
      <p:ext uri="{BB962C8B-B14F-4D97-AF65-F5344CB8AC3E}">
        <p14:creationId xmlns:p14="http://schemas.microsoft.com/office/powerpoint/2010/main" val="7262137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581912"/>
          </a:xfrm>
        </p:spPr>
        <p:txBody>
          <a:bodyPr>
            <a:normAutofit fontScale="90000"/>
          </a:bodyPr>
          <a:lstStyle/>
          <a:p>
            <a:r>
              <a:rPr lang="ro-RO" dirty="0"/>
              <a:t>Probleme psihocomportamentale la adolescență</a:t>
            </a:r>
          </a:p>
        </p:txBody>
      </p:sp>
      <p:sp>
        <p:nvSpPr>
          <p:cNvPr id="3" name="Content Placeholder 2"/>
          <p:cNvSpPr>
            <a:spLocks noGrp="1"/>
          </p:cNvSpPr>
          <p:nvPr>
            <p:ph idx="1"/>
          </p:nvPr>
        </p:nvSpPr>
        <p:spPr>
          <a:xfrm>
            <a:off x="457200" y="2819400"/>
            <a:ext cx="8229600" cy="3505200"/>
          </a:xfrm>
        </p:spPr>
        <p:txBody>
          <a:bodyPr>
            <a:normAutofit fontScale="92500" lnSpcReduction="20000"/>
          </a:bodyPr>
          <a:lstStyle/>
          <a:p>
            <a:r>
              <a:rPr lang="ro-RO" dirty="0"/>
              <a:t>DEPRESIA</a:t>
            </a:r>
          </a:p>
          <a:p>
            <a:r>
              <a:rPr lang="ro-RO" dirty="0"/>
              <a:t>Particularitățile neurodezvoltării la copil și adolescent influențează și modifică aspectul clinic ale acestor manifestări</a:t>
            </a:r>
          </a:p>
          <a:p>
            <a:r>
              <a:rPr lang="ro-RO" dirty="0"/>
              <a:t>- exprimarea depresiei, la copil, ia forma iritabilității și nemulțumirii, a tristeții, cu scăderea performanțelor școlare, autoînvinovățirii și dorinței de moarte, cu frecvente gesturi suicidare (la adolescent) – suicidul a devenit a patra cauză de deces la copiii între 10 – 15 ani și a treia cauză la adolescent, în ultimii ani.</a:t>
            </a:r>
          </a:p>
          <a:p>
            <a:endParaRPr lang="ro-RO" dirty="0"/>
          </a:p>
        </p:txBody>
      </p:sp>
    </p:spTree>
    <p:extLst>
      <p:ext uri="{BB962C8B-B14F-4D97-AF65-F5344CB8AC3E}">
        <p14:creationId xmlns:p14="http://schemas.microsoft.com/office/powerpoint/2010/main" val="34206853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581912"/>
          </a:xfrm>
        </p:spPr>
        <p:txBody>
          <a:bodyPr>
            <a:normAutofit fontScale="90000"/>
          </a:bodyPr>
          <a:lstStyle/>
          <a:p>
            <a:r>
              <a:rPr lang="ro-RO" dirty="0"/>
              <a:t>Probleme psihocomportamentale la adolescență</a:t>
            </a:r>
          </a:p>
        </p:txBody>
      </p:sp>
      <p:sp>
        <p:nvSpPr>
          <p:cNvPr id="3" name="Content Placeholder 2"/>
          <p:cNvSpPr>
            <a:spLocks noGrp="1"/>
          </p:cNvSpPr>
          <p:nvPr>
            <p:ph idx="1"/>
          </p:nvPr>
        </p:nvSpPr>
        <p:spPr>
          <a:xfrm>
            <a:off x="457200" y="2590800"/>
            <a:ext cx="8229600" cy="3733800"/>
          </a:xfrm>
        </p:spPr>
        <p:txBody>
          <a:bodyPr>
            <a:normAutofit fontScale="92500" lnSpcReduction="20000"/>
          </a:bodyPr>
          <a:lstStyle/>
          <a:p>
            <a:r>
              <a:rPr lang="ro-RO" sz="2400" dirty="0"/>
              <a:t>Principala particularitate a depresiei la copil și adolescent este </a:t>
            </a:r>
            <a:r>
              <a:rPr lang="ro-RO" sz="2400" b="1" dirty="0"/>
              <a:t>mascarea simptomatologiei, </a:t>
            </a:r>
            <a:r>
              <a:rPr lang="ro-RO" sz="2400" dirty="0"/>
              <a:t>cu manifestări comportamentale sau somatoforme, de aceea se consideră că </a:t>
            </a:r>
            <a:r>
              <a:rPr lang="ro-RO" sz="2400" i="1" dirty="0"/>
              <a:t>depresia mascată </a:t>
            </a:r>
            <a:r>
              <a:rPr lang="ro-RO" sz="2400" dirty="0"/>
              <a:t>(termen avansat de Killcholtz în anii 70), poate fi considerată o realitate la această vârstă. Observabile sunt:</a:t>
            </a:r>
            <a:endParaRPr lang="ro-RO" sz="2400" b="1" dirty="0"/>
          </a:p>
          <a:p>
            <a:r>
              <a:rPr lang="ro-RO" dirty="0"/>
              <a:t>- iritabilitatea </a:t>
            </a:r>
          </a:p>
          <a:p>
            <a:r>
              <a:rPr lang="ro-RO" dirty="0"/>
              <a:t>- scăderea în greutate sau modificarea aspectului</a:t>
            </a:r>
          </a:p>
          <a:p>
            <a:r>
              <a:rPr lang="ro-RO" dirty="0"/>
              <a:t>- insomnia sau hipersomnia</a:t>
            </a:r>
          </a:p>
          <a:p>
            <a:r>
              <a:rPr lang="ro-RO" dirty="0"/>
              <a:t>- agitație psihomotorie sau lentoare</a:t>
            </a:r>
          </a:p>
          <a:p>
            <a:r>
              <a:rPr lang="ro-RO" dirty="0"/>
              <a:t>- pierderea energiei</a:t>
            </a:r>
          </a:p>
          <a:p>
            <a:r>
              <a:rPr lang="ro-RO" dirty="0"/>
              <a:t>- sentimentele de vinovăție</a:t>
            </a:r>
          </a:p>
          <a:p>
            <a:endParaRPr lang="ro-RO" dirty="0"/>
          </a:p>
        </p:txBody>
      </p:sp>
    </p:spTree>
    <p:extLst>
      <p:ext uri="{BB962C8B-B14F-4D97-AF65-F5344CB8AC3E}">
        <p14:creationId xmlns:p14="http://schemas.microsoft.com/office/powerpoint/2010/main" val="15693714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658112"/>
          </a:xfrm>
        </p:spPr>
        <p:txBody>
          <a:bodyPr>
            <a:normAutofit fontScale="90000"/>
          </a:bodyPr>
          <a:lstStyle/>
          <a:p>
            <a:r>
              <a:rPr lang="ro-RO" dirty="0"/>
              <a:t>Probleme psihocomportamentale la adolescență</a:t>
            </a:r>
          </a:p>
        </p:txBody>
      </p:sp>
      <p:sp>
        <p:nvSpPr>
          <p:cNvPr id="3" name="Content Placeholder 2"/>
          <p:cNvSpPr>
            <a:spLocks noGrp="1"/>
          </p:cNvSpPr>
          <p:nvPr>
            <p:ph idx="1"/>
          </p:nvPr>
        </p:nvSpPr>
        <p:spPr>
          <a:xfrm>
            <a:off x="457200" y="2743200"/>
            <a:ext cx="8229600" cy="3581400"/>
          </a:xfrm>
        </p:spPr>
        <p:txBody>
          <a:bodyPr>
            <a:normAutofit fontScale="92500" lnSpcReduction="20000"/>
          </a:bodyPr>
          <a:lstStyle/>
          <a:p>
            <a:r>
              <a:rPr lang="ro-RO" dirty="0"/>
              <a:t>Alteori, simptomatologia la adolescent este similară cu a adultului, adol. poate înțelege și recunoaște că e depresiv.</a:t>
            </a:r>
          </a:p>
          <a:p>
            <a:r>
              <a:rPr lang="ro-RO" dirty="0"/>
              <a:t>- se plânge de pierderea interesului și a plăcerii, de lipsa de energie</a:t>
            </a:r>
          </a:p>
          <a:p>
            <a:r>
              <a:rPr lang="ro-RO" dirty="0"/>
              <a:t>- tulburările de apetit și somn sunt frecvente</a:t>
            </a:r>
          </a:p>
          <a:p>
            <a:r>
              <a:rPr lang="ro-RO" dirty="0"/>
              <a:t>- tulburările de somn pot genera fatigabilitate în timpul zilei</a:t>
            </a:r>
          </a:p>
          <a:p>
            <a:r>
              <a:rPr lang="ro-RO" dirty="0"/>
              <a:t>- sentimente de inutilitate, nefericire, eșec</a:t>
            </a:r>
          </a:p>
          <a:p>
            <a:r>
              <a:rPr lang="ro-RO" dirty="0"/>
              <a:t>-ideile suicidare sunt adesea prezente, precum și tentativele</a:t>
            </a:r>
          </a:p>
          <a:p>
            <a:endParaRPr lang="ro-RO" dirty="0"/>
          </a:p>
        </p:txBody>
      </p:sp>
    </p:spTree>
    <p:extLst>
      <p:ext uri="{BB962C8B-B14F-4D97-AF65-F5344CB8AC3E}">
        <p14:creationId xmlns:p14="http://schemas.microsoft.com/office/powerpoint/2010/main" val="9948375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658112"/>
          </a:xfrm>
        </p:spPr>
        <p:txBody>
          <a:bodyPr>
            <a:normAutofit fontScale="90000"/>
          </a:bodyPr>
          <a:lstStyle/>
          <a:p>
            <a:r>
              <a:rPr lang="ro-RO" dirty="0"/>
              <a:t>Probleme psihocomportamentale la adolescență</a:t>
            </a:r>
          </a:p>
        </p:txBody>
      </p:sp>
      <p:sp>
        <p:nvSpPr>
          <p:cNvPr id="3" name="Content Placeholder 2"/>
          <p:cNvSpPr>
            <a:spLocks noGrp="1"/>
          </p:cNvSpPr>
          <p:nvPr>
            <p:ph idx="1"/>
          </p:nvPr>
        </p:nvSpPr>
        <p:spPr>
          <a:xfrm>
            <a:off x="457200" y="2819400"/>
            <a:ext cx="8229600" cy="3505200"/>
          </a:xfrm>
        </p:spPr>
        <p:txBody>
          <a:bodyPr/>
          <a:lstStyle/>
          <a:p>
            <a:r>
              <a:rPr lang="ro-RO" dirty="0"/>
              <a:t>Adolescentul cu comportament suicidar are o modificare a percepției conflictelor sau a pierderii, are propria lui </a:t>
            </a:r>
            <a:r>
              <a:rPr lang="ro-RO" i="1" dirty="0"/>
              <a:t>filosofie despre viață și moarte</a:t>
            </a:r>
            <a:r>
              <a:rPr lang="ro-RO" dirty="0"/>
              <a:t>, pe care și-o exprimă față de prieteni sau familie.</a:t>
            </a:r>
          </a:p>
          <a:p>
            <a:r>
              <a:rPr lang="ro-RO" dirty="0"/>
              <a:t>Unii adolescenți apelează la acest gest după un conflict mai important cu familia, cu legea sau școala.</a:t>
            </a:r>
          </a:p>
          <a:p>
            <a:r>
              <a:rPr lang="ro-RO" dirty="0"/>
              <a:t>Anticiparea pedepsei sau umilinței precipită gestul suicidar.</a:t>
            </a:r>
          </a:p>
          <a:p>
            <a:endParaRPr lang="ro-RO" dirty="0"/>
          </a:p>
        </p:txBody>
      </p:sp>
    </p:spTree>
    <p:extLst>
      <p:ext uri="{BB962C8B-B14F-4D97-AF65-F5344CB8AC3E}">
        <p14:creationId xmlns:p14="http://schemas.microsoft.com/office/powerpoint/2010/main" val="2391451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p:txBody>
          <a:bodyPr/>
          <a:lstStyle/>
          <a:p>
            <a:r>
              <a:rPr lang="ro-RO" dirty="0"/>
              <a:t>Adolescența - periodizare</a:t>
            </a:r>
          </a:p>
        </p:txBody>
      </p:sp>
      <p:sp>
        <p:nvSpPr>
          <p:cNvPr id="3" name="Content Placeholder 2"/>
          <p:cNvSpPr>
            <a:spLocks noGrp="1"/>
          </p:cNvSpPr>
          <p:nvPr>
            <p:ph idx="1"/>
          </p:nvPr>
        </p:nvSpPr>
        <p:spPr/>
        <p:txBody>
          <a:bodyPr/>
          <a:lstStyle/>
          <a:p>
            <a:r>
              <a:rPr lang="ro-RO" dirty="0"/>
              <a:t>Stadiul nu apare instantaneu, ci instalarea se face treptat. </a:t>
            </a:r>
          </a:p>
          <a:p>
            <a:r>
              <a:rPr lang="ro-RO" dirty="0"/>
              <a:t>Apar și se dezvoltă acele însușiri care-l definesc și diferențiază de celelalte și care se numesc </a:t>
            </a:r>
            <a:r>
              <a:rPr lang="ro-RO" i="1" dirty="0"/>
              <a:t>particularități psihice de stadiu sau vârstă.</a:t>
            </a:r>
          </a:p>
          <a:p>
            <a:r>
              <a:rPr lang="ro-RO" dirty="0"/>
              <a:t>Dar un stadiu nu înseamnă doar juxtapunerea acestor particularități. Componentele interacționează, se integrează și relaționează.</a:t>
            </a:r>
          </a:p>
          <a:p>
            <a:r>
              <a:rPr lang="ro-RO" dirty="0"/>
              <a:t>Tocmai aceste interrelații dau profilul stadiului.</a:t>
            </a:r>
          </a:p>
          <a:p>
            <a:endParaRPr lang="ro-RO" dirty="0"/>
          </a:p>
        </p:txBody>
      </p:sp>
    </p:spTree>
    <p:extLst>
      <p:ext uri="{BB962C8B-B14F-4D97-AF65-F5344CB8AC3E}">
        <p14:creationId xmlns:p14="http://schemas.microsoft.com/office/powerpoint/2010/main" val="1927335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505712"/>
          </a:xfrm>
        </p:spPr>
        <p:txBody>
          <a:bodyPr>
            <a:normAutofit fontScale="90000"/>
          </a:bodyPr>
          <a:lstStyle/>
          <a:p>
            <a:r>
              <a:rPr lang="ro-RO" dirty="0"/>
              <a:t>Probleme psihocomportamentale la adolescență</a:t>
            </a:r>
          </a:p>
        </p:txBody>
      </p:sp>
      <p:sp>
        <p:nvSpPr>
          <p:cNvPr id="3" name="Content Placeholder 2"/>
          <p:cNvSpPr>
            <a:spLocks noGrp="1"/>
          </p:cNvSpPr>
          <p:nvPr>
            <p:ph idx="1"/>
          </p:nvPr>
        </p:nvSpPr>
        <p:spPr>
          <a:xfrm>
            <a:off x="457200" y="2971800"/>
            <a:ext cx="8229600" cy="3352800"/>
          </a:xfrm>
        </p:spPr>
        <p:txBody>
          <a:bodyPr>
            <a:normAutofit fontScale="92500"/>
          </a:bodyPr>
          <a:lstStyle/>
          <a:p>
            <a:r>
              <a:rPr lang="ro-RO" dirty="0"/>
              <a:t>Date din literatura de specialitate relevă exacerbarea comportamentului suicidar printre adolescenți după mediatizarea unor evenimente similare.</a:t>
            </a:r>
          </a:p>
          <a:p>
            <a:r>
              <a:rPr lang="ro-RO" dirty="0"/>
              <a:t>Profilul psihologic al acestor adolescenți arată că în 50% din cazuri, siuciderile au fost precedate de verbalizarea intenției (scrisori, cuvinte de amenințare), de aceea chiar dacă ni se pare că e vorba despre șantaj cu suicidul, acestea trebuie luate foarte în serios.</a:t>
            </a:r>
          </a:p>
          <a:p>
            <a:endParaRPr lang="ro-RO" dirty="0"/>
          </a:p>
        </p:txBody>
      </p:sp>
    </p:spTree>
    <p:extLst>
      <p:ext uri="{BB962C8B-B14F-4D97-AF65-F5344CB8AC3E}">
        <p14:creationId xmlns:p14="http://schemas.microsoft.com/office/powerpoint/2010/main" val="10883530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658112"/>
          </a:xfrm>
        </p:spPr>
        <p:txBody>
          <a:bodyPr>
            <a:normAutofit fontScale="90000"/>
          </a:bodyPr>
          <a:lstStyle/>
          <a:p>
            <a:r>
              <a:rPr lang="ro-RO" dirty="0"/>
              <a:t>Probleme psihocomportamentale la adolescență</a:t>
            </a:r>
          </a:p>
        </p:txBody>
      </p:sp>
      <p:sp>
        <p:nvSpPr>
          <p:cNvPr id="3" name="Content Placeholder 2"/>
          <p:cNvSpPr>
            <a:spLocks noGrp="1"/>
          </p:cNvSpPr>
          <p:nvPr>
            <p:ph idx="1"/>
          </p:nvPr>
        </p:nvSpPr>
        <p:spPr>
          <a:xfrm>
            <a:off x="457200" y="2819400"/>
            <a:ext cx="8229600" cy="3505200"/>
          </a:xfrm>
        </p:spPr>
        <p:txBody>
          <a:bodyPr>
            <a:normAutofit lnSpcReduction="10000"/>
          </a:bodyPr>
          <a:lstStyle/>
          <a:p>
            <a:r>
              <a:rPr lang="ro-RO" dirty="0"/>
              <a:t>Riscul de suicid crește atunci când</a:t>
            </a:r>
          </a:p>
          <a:p>
            <a:r>
              <a:rPr lang="ro-RO" dirty="0"/>
              <a:t>- adolescentul are acces la arme, substanțe toxice cu efect letal</a:t>
            </a:r>
          </a:p>
          <a:p>
            <a:r>
              <a:rPr lang="ro-RO" dirty="0"/>
              <a:t>- când premeditează, astfel încât planul include precauții deosebite</a:t>
            </a:r>
          </a:p>
          <a:p>
            <a:r>
              <a:rPr lang="ro-RO" dirty="0"/>
              <a:t>- când scenariul include </a:t>
            </a:r>
            <a:r>
              <a:rPr lang="ro-RO" i="1" dirty="0"/>
              <a:t>legăminte și jurăminte </a:t>
            </a:r>
            <a:r>
              <a:rPr lang="ro-RO" dirty="0"/>
              <a:t>cu prietenii care obligă la respectarea unor </a:t>
            </a:r>
            <a:r>
              <a:rPr lang="ro-RO" i="1" dirty="0"/>
              <a:t>coduri</a:t>
            </a:r>
          </a:p>
          <a:p>
            <a:r>
              <a:rPr lang="ro-RO" dirty="0"/>
              <a:t>- când supravegherea și suportul familiei lipsesc.</a:t>
            </a:r>
          </a:p>
          <a:p>
            <a:endParaRPr lang="ro-RO" dirty="0"/>
          </a:p>
        </p:txBody>
      </p:sp>
    </p:spTree>
    <p:extLst>
      <p:ext uri="{BB962C8B-B14F-4D97-AF65-F5344CB8AC3E}">
        <p14:creationId xmlns:p14="http://schemas.microsoft.com/office/powerpoint/2010/main" val="13078856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658112"/>
          </a:xfrm>
        </p:spPr>
        <p:txBody>
          <a:bodyPr>
            <a:normAutofit fontScale="90000"/>
          </a:bodyPr>
          <a:lstStyle/>
          <a:p>
            <a:r>
              <a:rPr lang="ro-RO" dirty="0"/>
              <a:t>Probleme psihocomportamentale la adolescență</a:t>
            </a:r>
          </a:p>
        </p:txBody>
      </p:sp>
      <p:sp>
        <p:nvSpPr>
          <p:cNvPr id="3" name="Content Placeholder 2"/>
          <p:cNvSpPr>
            <a:spLocks noGrp="1"/>
          </p:cNvSpPr>
          <p:nvPr>
            <p:ph idx="1"/>
          </p:nvPr>
        </p:nvSpPr>
        <p:spPr>
          <a:xfrm>
            <a:off x="457200" y="2667000"/>
            <a:ext cx="8229600" cy="3657600"/>
          </a:xfrm>
        </p:spPr>
        <p:txBody>
          <a:bodyPr>
            <a:normAutofit fontScale="92500" lnSpcReduction="20000"/>
          </a:bodyPr>
          <a:lstStyle/>
          <a:p>
            <a:r>
              <a:rPr lang="ro-RO" dirty="0"/>
              <a:t>ADDICȚIILE</a:t>
            </a:r>
          </a:p>
          <a:p>
            <a:endParaRPr lang="ro-RO" dirty="0"/>
          </a:p>
          <a:p>
            <a:r>
              <a:rPr lang="ro-RO" dirty="0"/>
              <a:t>Sigur, comportamente addictive întâlnim la orice vârstă, dar vulnerabilitatea acestui stadiu, neliniștile ce însoțesc tranziția spre maturitate, vor face mai facilă instalarea lor.</a:t>
            </a:r>
          </a:p>
          <a:p>
            <a:r>
              <a:rPr lang="ro-RO" dirty="0"/>
              <a:t>La aceasta se adaugă grupul de referință, astfel încât comportamentul adolescentului va depinde de felul în care membrii grupului de egali se raportează la consumul de alcool sau droguri ( e cool, dezirabil etc).</a:t>
            </a:r>
          </a:p>
          <a:p>
            <a:r>
              <a:rPr lang="ro-RO" dirty="0"/>
              <a:t>+ Addicția de internet, jocuri pe calculator etc</a:t>
            </a:r>
          </a:p>
          <a:p>
            <a:endParaRPr lang="ro-RO" dirty="0"/>
          </a:p>
        </p:txBody>
      </p:sp>
    </p:spTree>
    <p:extLst>
      <p:ext uri="{BB962C8B-B14F-4D97-AF65-F5344CB8AC3E}">
        <p14:creationId xmlns:p14="http://schemas.microsoft.com/office/powerpoint/2010/main" val="38063945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505712"/>
          </a:xfrm>
        </p:spPr>
        <p:txBody>
          <a:bodyPr>
            <a:normAutofit fontScale="90000"/>
          </a:bodyPr>
          <a:lstStyle/>
          <a:p>
            <a:r>
              <a:rPr lang="ro-RO" dirty="0"/>
              <a:t>Probleme psihocomportamentale la adolescență</a:t>
            </a:r>
          </a:p>
        </p:txBody>
      </p:sp>
      <p:sp>
        <p:nvSpPr>
          <p:cNvPr id="3" name="Content Placeholder 2"/>
          <p:cNvSpPr>
            <a:spLocks noGrp="1"/>
          </p:cNvSpPr>
          <p:nvPr>
            <p:ph idx="1"/>
          </p:nvPr>
        </p:nvSpPr>
        <p:spPr>
          <a:xfrm>
            <a:off x="457200" y="2895600"/>
            <a:ext cx="8229600" cy="3429000"/>
          </a:xfrm>
        </p:spPr>
        <p:txBody>
          <a:bodyPr>
            <a:normAutofit fontScale="92500" lnSpcReduction="10000"/>
          </a:bodyPr>
          <a:lstStyle/>
          <a:p>
            <a:r>
              <a:rPr lang="ro-RO" dirty="0"/>
              <a:t>Problema oricărui tip de addicție este aceea a sclaviei față de obiectul dependenței.</a:t>
            </a:r>
          </a:p>
          <a:p>
            <a:r>
              <a:rPr lang="ro-RO" dirty="0"/>
              <a:t>Dacă individul nu are nici un fel de inițiativă în rest (este abulic), pentru procurarea drogului (oricare ar fi el), va face eforturi supraomenești, va minți și înșela, va ocoli legea.</a:t>
            </a:r>
          </a:p>
          <a:p>
            <a:r>
              <a:rPr lang="ro-RO" dirty="0"/>
              <a:t>Inevitabil, celelalte domenii sunt neglijate, la fel și relațiile care nu au legătură cu procurarea/consumarea/comportamentul addictiv în cauză.</a:t>
            </a:r>
          </a:p>
        </p:txBody>
      </p:sp>
    </p:spTree>
    <p:extLst>
      <p:ext uri="{BB962C8B-B14F-4D97-AF65-F5344CB8AC3E}">
        <p14:creationId xmlns:p14="http://schemas.microsoft.com/office/powerpoint/2010/main" val="7504115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p:txBody>
          <a:bodyPr/>
          <a:lstStyle/>
          <a:p>
            <a:endParaRPr lang="ro-RO"/>
          </a:p>
        </p:txBody>
      </p:sp>
      <p:sp>
        <p:nvSpPr>
          <p:cNvPr id="3" name="Content Placeholder 2"/>
          <p:cNvSpPr>
            <a:spLocks noGrp="1"/>
          </p:cNvSpPr>
          <p:nvPr>
            <p:ph idx="1"/>
          </p:nvPr>
        </p:nvSpPr>
        <p:spPr>
          <a:xfrm>
            <a:off x="457200" y="2743200"/>
            <a:ext cx="8229600" cy="3581400"/>
          </a:xfrm>
        </p:spPr>
        <p:txBody>
          <a:bodyPr>
            <a:normAutofit fontScale="92500" lnSpcReduction="20000"/>
          </a:bodyPr>
          <a:lstStyle/>
          <a:p>
            <a:r>
              <a:rPr lang="ro-RO" dirty="0"/>
              <a:t>Pe ce ar trebui, noi, ca profesori și modele de rol să ne focalizăm? Cum am putea să-i ajutăm?</a:t>
            </a:r>
          </a:p>
          <a:p>
            <a:endParaRPr lang="ro-RO" dirty="0"/>
          </a:p>
          <a:p>
            <a:r>
              <a:rPr lang="ro-RO" dirty="0"/>
              <a:t>Țineți minte că este o perioadă a confuziei și nu luați în serios comportamentele de persiflare</a:t>
            </a:r>
          </a:p>
          <a:p>
            <a:r>
              <a:rPr lang="ro-RO" dirty="0"/>
              <a:t>Tolerați micile ieșiri, mai curând cu zâmbet și ironie decât răspunzând cu jigniri</a:t>
            </a:r>
          </a:p>
          <a:p>
            <a:r>
              <a:rPr lang="ro-RO" dirty="0"/>
              <a:t>Încercați să înțelegeți înainte de a judeca/pedepsi</a:t>
            </a:r>
          </a:p>
          <a:p>
            <a:r>
              <a:rPr lang="ro-RO" dirty="0"/>
              <a:t>Vorbiți-le, dați exemple din experiența dvs.</a:t>
            </a:r>
          </a:p>
          <a:p>
            <a:r>
              <a:rPr lang="ro-RO" dirty="0"/>
              <a:t>Nu-i tratați de sus</a:t>
            </a:r>
          </a:p>
        </p:txBody>
      </p:sp>
    </p:spTree>
    <p:extLst>
      <p:ext uri="{BB962C8B-B14F-4D97-AF65-F5344CB8AC3E}">
        <p14:creationId xmlns:p14="http://schemas.microsoft.com/office/powerpoint/2010/main" val="12393954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p:txBody>
          <a:bodyPr/>
          <a:lstStyle/>
          <a:p>
            <a:endParaRPr lang="ro-RO"/>
          </a:p>
        </p:txBody>
      </p:sp>
      <p:sp>
        <p:nvSpPr>
          <p:cNvPr id="3" name="Content Placeholder 2"/>
          <p:cNvSpPr>
            <a:spLocks noGrp="1"/>
          </p:cNvSpPr>
          <p:nvPr>
            <p:ph idx="1"/>
          </p:nvPr>
        </p:nvSpPr>
        <p:spPr/>
        <p:txBody>
          <a:bodyPr/>
          <a:lstStyle/>
          <a:p>
            <a:r>
              <a:rPr lang="ro-RO" dirty="0"/>
              <a:t>Nu încurajați sb nici o formă bullying-ul între colegi</a:t>
            </a:r>
          </a:p>
          <a:p>
            <a:r>
              <a:rPr lang="ro-RO" dirty="0"/>
              <a:t>Încercați să cultivați comportamentele de într-ajutorare</a:t>
            </a:r>
          </a:p>
          <a:p>
            <a:r>
              <a:rPr lang="ro-RO" dirty="0"/>
              <a:t>Încercați să-i învățați să lucreze în echipă, să se asculte și să beneficieze de perspectiva diferită pe care o aduce fiecare</a:t>
            </a:r>
          </a:p>
          <a:p>
            <a:r>
              <a:rPr lang="ro-RO" dirty="0"/>
              <a:t>Lăudați întotdeauna atunci când este ceva de lăudat (în general, ne focalizăm doar pe părțile negative și gesturile frumoase trec adesea neobservate – experiment comp prosocial)</a:t>
            </a:r>
          </a:p>
        </p:txBody>
      </p:sp>
    </p:spTree>
    <p:extLst>
      <p:ext uri="{BB962C8B-B14F-4D97-AF65-F5344CB8AC3E}">
        <p14:creationId xmlns:p14="http://schemas.microsoft.com/office/powerpoint/2010/main" val="19244799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p:txBody>
          <a:bodyPr/>
          <a:lstStyle/>
          <a:p>
            <a:endParaRPr lang="ro-RO"/>
          </a:p>
        </p:txBody>
      </p:sp>
      <p:sp>
        <p:nvSpPr>
          <p:cNvPr id="3" name="Content Placeholder 2"/>
          <p:cNvSpPr>
            <a:spLocks noGrp="1"/>
          </p:cNvSpPr>
          <p:nvPr>
            <p:ph idx="1"/>
          </p:nvPr>
        </p:nvSpPr>
        <p:spPr/>
        <p:txBody>
          <a:bodyPr/>
          <a:lstStyle/>
          <a:p>
            <a:r>
              <a:rPr lang="ro-RO" dirty="0"/>
              <a:t>Dacă părintele este absent (în fapt sau emoțional), încercați să preluați ceva din rolul lui</a:t>
            </a:r>
          </a:p>
          <a:p>
            <a:r>
              <a:rPr lang="ro-RO" dirty="0"/>
              <a:t>Îndrumați, sfătuiți, ajutați</a:t>
            </a:r>
          </a:p>
          <a:p>
            <a:r>
              <a:rPr lang="ro-RO" dirty="0"/>
              <a:t>Dacă observați oricare dintre semnele discutate mai devreme – de patologizare a comportamentului – cereți ajutorul unui medic, îndrumați-l spre un psiholog, încercați să discutați cu adolescentul, apoi cu părinții acestuia (când e posibil).</a:t>
            </a:r>
          </a:p>
          <a:p>
            <a:endParaRPr lang="ro-RO" dirty="0"/>
          </a:p>
        </p:txBody>
      </p:sp>
    </p:spTree>
    <p:extLst>
      <p:ext uri="{BB962C8B-B14F-4D97-AF65-F5344CB8AC3E}">
        <p14:creationId xmlns:p14="http://schemas.microsoft.com/office/powerpoint/2010/main" val="8053141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p:txBody>
          <a:bodyPr/>
          <a:lstStyle/>
          <a:p>
            <a:endParaRPr lang="ro-RO" dirty="0"/>
          </a:p>
        </p:txBody>
      </p:sp>
      <p:sp>
        <p:nvSpPr>
          <p:cNvPr id="3" name="Content Placeholder 2"/>
          <p:cNvSpPr>
            <a:spLocks noGrp="1"/>
          </p:cNvSpPr>
          <p:nvPr>
            <p:ph idx="1"/>
          </p:nvPr>
        </p:nvSpPr>
        <p:spPr/>
        <p:txBody>
          <a:bodyPr/>
          <a:lstStyle/>
          <a:p>
            <a:r>
              <a:rPr lang="ro-RO" dirty="0"/>
              <a:t>Mai ptem să intervenim prin descoperirea aptitudinilor și înclinațiilor reale ale elevilor noștri.</a:t>
            </a:r>
          </a:p>
          <a:p>
            <a:r>
              <a:rPr lang="ro-RO" dirty="0"/>
              <a:t>Personal, nu cred în elevul bun la toate materiile (deși un individ cu IQ înalt/ori foarte muncitor poate suplini o mai mică dotare aptitudinală).</a:t>
            </a:r>
          </a:p>
          <a:p>
            <a:r>
              <a:rPr lang="ro-RO" dirty="0"/>
              <a:t>Cred, însă, cu tărie că fiecare dintre noi are o nișă pe care poate excela, cu îndrumarea corespunzătoare și dacă această nișă este descoperită la timp.</a:t>
            </a:r>
          </a:p>
          <a:p>
            <a:endParaRPr lang="ro-RO" dirty="0"/>
          </a:p>
        </p:txBody>
      </p:sp>
    </p:spTree>
    <p:extLst>
      <p:ext uri="{BB962C8B-B14F-4D97-AF65-F5344CB8AC3E}">
        <p14:creationId xmlns:p14="http://schemas.microsoft.com/office/powerpoint/2010/main" val="3047334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914400"/>
            <a:ext cx="8229600" cy="1295400"/>
          </a:xfrm>
        </p:spPr>
        <p:txBody>
          <a:bodyPr>
            <a:normAutofit fontScale="90000"/>
          </a:bodyPr>
          <a:lstStyle/>
          <a:p>
            <a:r>
              <a:rPr lang="ro-RO" dirty="0"/>
              <a:t>Adolescența – caracteristici de stadiu</a:t>
            </a:r>
          </a:p>
        </p:txBody>
      </p:sp>
      <p:sp>
        <p:nvSpPr>
          <p:cNvPr id="3" name="Content Placeholder 2"/>
          <p:cNvSpPr>
            <a:spLocks noGrp="1"/>
          </p:cNvSpPr>
          <p:nvPr>
            <p:ph idx="1"/>
          </p:nvPr>
        </p:nvSpPr>
        <p:spPr>
          <a:xfrm>
            <a:off x="457200" y="2209800"/>
            <a:ext cx="8229600" cy="3733800"/>
          </a:xfrm>
        </p:spPr>
        <p:txBody>
          <a:bodyPr>
            <a:normAutofit fontScale="77500" lnSpcReduction="20000"/>
          </a:bodyPr>
          <a:lstStyle/>
          <a:p>
            <a:pPr marL="393192" lvl="1" indent="0">
              <a:buNone/>
            </a:pPr>
            <a:r>
              <a:rPr lang="ro-RO" b="1" dirty="0"/>
              <a:t>1. Maturizarea biologică și implicaţiile ei</a:t>
            </a:r>
            <a:endParaRPr lang="ro-RO" dirty="0"/>
          </a:p>
          <a:p>
            <a:pPr marL="0" indent="0">
              <a:buNone/>
            </a:pPr>
            <a:r>
              <a:rPr lang="ro-RO" sz="2800" dirty="0"/>
              <a:t> </a:t>
            </a:r>
          </a:p>
          <a:p>
            <a:r>
              <a:rPr lang="ro-RO" sz="2800" dirty="0"/>
              <a:t>Teoriile biologice asupra adolescenţei au accentuat transformările spectaculoase ce se petrec începând cu pubertatea. </a:t>
            </a:r>
          </a:p>
          <a:p>
            <a:r>
              <a:rPr lang="x-none" sz="2800"/>
              <a:t>Perioada adolescenţei presupune schimbări rapide şi creşteri explozive în greutate şi înălţime. Dezvoltarea fizică are o serie de efecte ce acţionează în plan psihologic . </a:t>
            </a:r>
            <a:endParaRPr lang="ro-RO" sz="2800" dirty="0"/>
          </a:p>
          <a:p>
            <a:r>
              <a:rPr lang="ro-RO" sz="2800" dirty="0"/>
              <a:t>Din cauza </a:t>
            </a:r>
            <a:r>
              <a:rPr lang="x-none" sz="2800"/>
              <a:t>faptului ca s-a produs o creştere explozivă , înfăţişarea adolescentului nu este tocmai una armonioasă, lucru care duce la preocuparea acestuia excesivă faţă de aspectul fizic .       </a:t>
            </a:r>
            <a:endParaRPr lang="ro-RO" sz="2800" dirty="0"/>
          </a:p>
        </p:txBody>
      </p:sp>
    </p:spTree>
    <p:extLst>
      <p:ext uri="{BB962C8B-B14F-4D97-AF65-F5344CB8AC3E}">
        <p14:creationId xmlns:p14="http://schemas.microsoft.com/office/powerpoint/2010/main" val="635860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6581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514600"/>
            <a:ext cx="8229600" cy="3810000"/>
          </a:xfrm>
        </p:spPr>
        <p:txBody>
          <a:bodyPr/>
          <a:lstStyle/>
          <a:p>
            <a:r>
              <a:rPr lang="ro-RO" dirty="0"/>
              <a:t>Copilului nu-i păsa cum e îmbrăcat sau ce imagine are pentru ceilalți.</a:t>
            </a:r>
          </a:p>
          <a:p>
            <a:r>
              <a:rPr lang="ro-RO" dirty="0"/>
              <a:t>Adolescentul va petrece ore întregi aranjându-și hainele sau părul și va dori să fie admirat, cu orice preț.</a:t>
            </a:r>
          </a:p>
          <a:p>
            <a:r>
              <a:rPr lang="ro-RO" dirty="0"/>
              <a:t>Nimic nu e prea ridicol sau extravagant, dacă atrage atenția (la modul pozitiv) colegilor de generație.</a:t>
            </a:r>
          </a:p>
          <a:p>
            <a:r>
              <a:rPr lang="ro-RO" dirty="0"/>
              <a:t>Modelele (imposibile!) din media pot avea un impact extrem – vezi anorexia la fete!</a:t>
            </a:r>
          </a:p>
        </p:txBody>
      </p:sp>
    </p:spTree>
    <p:extLst>
      <p:ext uri="{BB962C8B-B14F-4D97-AF65-F5344CB8AC3E}">
        <p14:creationId xmlns:p14="http://schemas.microsoft.com/office/powerpoint/2010/main" val="10531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8867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819400"/>
            <a:ext cx="8229600" cy="3505200"/>
          </a:xfrm>
        </p:spPr>
        <p:txBody>
          <a:bodyPr>
            <a:normAutofit lnSpcReduction="10000"/>
          </a:bodyPr>
          <a:lstStyle/>
          <a:p>
            <a:r>
              <a:rPr lang="x-none" sz="2400"/>
              <a:t> Între 10 şi 18 ani , adolescentul creşte în masa coporala cu mai mult de 100% , iar înălţimea acestuia cu 27% .</a:t>
            </a:r>
            <a:endParaRPr lang="ro-RO" sz="2400" dirty="0"/>
          </a:p>
          <a:p>
            <a:r>
              <a:rPr lang="x-none" sz="2400"/>
              <a:t>       La vârsta de 14 ani adolescentul atinge în medie 95% din talia adultă.</a:t>
            </a:r>
            <a:endParaRPr lang="ro-RO" sz="2400" dirty="0"/>
          </a:p>
          <a:p>
            <a:r>
              <a:rPr lang="x-none" sz="2400"/>
              <a:t>       Odată cu creşterea membrelor se produce şi creşterea în înălţime, înfăţişarea inegală fiind rezultat al faptului ca pieptul rămâne</a:t>
            </a:r>
            <a:r>
              <a:rPr lang="ro-RO" sz="2400" dirty="0"/>
              <a:t>,</a:t>
            </a:r>
            <a:r>
              <a:rPr lang="x-none" sz="2400"/>
              <a:t> </a:t>
            </a:r>
            <a:r>
              <a:rPr lang="ro-RO" sz="2400" dirty="0"/>
              <a:t>încă,</a:t>
            </a:r>
            <a:r>
              <a:rPr lang="x-none" sz="2400"/>
              <a:t> îngust.</a:t>
            </a:r>
            <a:endParaRPr lang="ro-RO" sz="2400" dirty="0"/>
          </a:p>
          <a:p>
            <a:r>
              <a:rPr lang="x-none" sz="2400"/>
              <a:t>Maturizarea fizică diferenţiată, la fete şi la băieţi, </a:t>
            </a:r>
            <a:r>
              <a:rPr lang="x-none" sz="2400" u="sng"/>
              <a:t>creează probleme de relaţionare între cele două sexe. </a:t>
            </a:r>
            <a:endParaRPr lang="ro-RO" sz="2400" u="sng" dirty="0"/>
          </a:p>
          <a:p>
            <a:endParaRPr lang="ro-RO" dirty="0"/>
          </a:p>
        </p:txBody>
      </p:sp>
    </p:spTree>
    <p:extLst>
      <p:ext uri="{BB962C8B-B14F-4D97-AF65-F5344CB8AC3E}">
        <p14:creationId xmlns:p14="http://schemas.microsoft.com/office/powerpoint/2010/main" val="851168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title"/>
          </p:nvPr>
        </p:nvSpPr>
        <p:spPr>
          <a:xfrm>
            <a:off x="457200" y="704088"/>
            <a:ext cx="8229600" cy="1886712"/>
          </a:xfrm>
        </p:spPr>
        <p:txBody>
          <a:bodyPr>
            <a:normAutofit/>
          </a:bodyPr>
          <a:lstStyle/>
          <a:p>
            <a:r>
              <a:rPr lang="ro-RO" dirty="0"/>
              <a:t>Adolescența – caracteristici de stadiu</a:t>
            </a:r>
          </a:p>
        </p:txBody>
      </p:sp>
      <p:sp>
        <p:nvSpPr>
          <p:cNvPr id="3" name="Content Placeholder 2"/>
          <p:cNvSpPr>
            <a:spLocks noGrp="1"/>
          </p:cNvSpPr>
          <p:nvPr>
            <p:ph idx="1"/>
          </p:nvPr>
        </p:nvSpPr>
        <p:spPr>
          <a:xfrm>
            <a:off x="457200" y="2895600"/>
            <a:ext cx="8229600" cy="3429000"/>
          </a:xfrm>
        </p:spPr>
        <p:txBody>
          <a:bodyPr>
            <a:normAutofit fontScale="92500" lnSpcReduction="10000"/>
          </a:bodyPr>
          <a:lstStyle/>
          <a:p>
            <a:r>
              <a:rPr lang="ro-RO" dirty="0"/>
              <a:t>Tot acum, firesc, apar mugurii instinctuli sexual și deci, interesul pentru celălalt sex.</a:t>
            </a:r>
          </a:p>
          <a:p>
            <a:r>
              <a:rPr lang="ro-RO" dirty="0"/>
              <a:t>Din păcate – tabuurile – </a:t>
            </a:r>
            <a:r>
              <a:rPr lang="ro-RO" i="1" dirty="0"/>
              <a:t>despre acest lucru nu se discută – </a:t>
            </a:r>
            <a:r>
              <a:rPr lang="ro-RO" dirty="0"/>
              <a:t>fac mai mult rău decât bine.</a:t>
            </a:r>
          </a:p>
          <a:p>
            <a:r>
              <a:rPr lang="ro-RO" dirty="0"/>
              <a:t>În lipsa unei igiene a relațiilor dintre sexe, predată profesionist și responsabil, ei oricum vor căuta informații, cele mai mlte din mediul virtual, creionând o imagine nu doar falsă, dar și foarte vulgară a ceea ce este relaționarea dintre genuri.</a:t>
            </a:r>
          </a:p>
        </p:txBody>
      </p:sp>
    </p:spTree>
    <p:extLst>
      <p:ext uri="{BB962C8B-B14F-4D97-AF65-F5344CB8AC3E}">
        <p14:creationId xmlns:p14="http://schemas.microsoft.com/office/powerpoint/2010/main" val="7406991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3295</TotalTime>
  <Words>4130</Words>
  <Application>Microsoft Office PowerPoint</Application>
  <PresentationFormat>On-screen Show (4:3)</PresentationFormat>
  <Paragraphs>244</Paragraphs>
  <Slides>57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Calibri</vt:lpstr>
      <vt:lpstr>Constantia</vt:lpstr>
      <vt:lpstr>Wingdings 2</vt:lpstr>
      <vt:lpstr>Flow</vt:lpstr>
      <vt:lpstr>Problematica psihocomportamentală a elevului adolescent</vt:lpstr>
      <vt:lpstr>ADOLESCENTUL</vt:lpstr>
      <vt:lpstr>Adolescența - periodizare</vt:lpstr>
      <vt:lpstr>Adolescența - periodizare</vt:lpstr>
      <vt:lpstr>Adolescența - periodizare</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Adolescența – caracteristici de stadiu</vt:lpstr>
      <vt:lpstr>Adolescentul de acum și cel de odinioară..</vt:lpstr>
      <vt:lpstr>Criza de originalitate și rolul ei în dezvoltarea personalităţii</vt:lpstr>
      <vt:lpstr>Criza de originalitate și rolul ei în dezvoltarea personalităţii</vt:lpstr>
      <vt:lpstr>Criza de originalitate și rolul ei în dezvoltarea personalităţii</vt:lpstr>
      <vt:lpstr>Criza de originalitate și rolul ei în dezvoltarea personalităţii</vt:lpstr>
      <vt:lpstr>Criza de originalitate și rolul ei în dezvoltarea personalităţii</vt:lpstr>
      <vt:lpstr>Probleme psihocomportamentale la adolescență</vt:lpstr>
      <vt:lpstr>PowerPoint Presentation</vt:lpstr>
      <vt:lpstr>Probleme psihocomportamentale la adolescență</vt:lpstr>
      <vt:lpstr>Probleme psihocomportamentale la adolescență</vt:lpstr>
      <vt:lpstr>Probleme psihocomportamentale la adolescență</vt:lpstr>
      <vt:lpstr>Probleme psihocomportamentale la adolescență</vt:lpstr>
      <vt:lpstr>Probleme psihocomportamentale la adolescență</vt:lpstr>
      <vt:lpstr>Probleme psihocomportamentale la adolescență</vt:lpstr>
      <vt:lpstr>Probleme psihocomportamentale la adolescență</vt:lpstr>
      <vt:lpstr>Probleme psihocomportamentale la adolescență</vt:lpstr>
      <vt:lpstr>Probleme psihocomportamentale la adolescență</vt:lpstr>
      <vt:lpstr>Probleme psihocomportamentale la adolescență</vt:lpstr>
      <vt:lpstr>Probleme psihocomportamentale la adolescență</vt:lpstr>
      <vt:lpstr>Probleme psihocomportamentale la adolescență</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Problematica psihocomportamentală a elevului adolescent</dc:title>
  <dc:creator>simona marica</dc:creator>
  <cp:lastModifiedBy>LUCAN LAURA</cp:lastModifiedBy>
  <cp:revision>69</cp:revision>
  <dcterms:created xsi:type="dcterms:W3CDTF">2006-08-16T00:00:00Z</dcterms:created>
  <dcterms:modified xsi:type="dcterms:W3CDTF">2018-09-06T07:05:48Z</dcterms:modified>
</cp:coreProperties>
</file>